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  <Override PartName="/ppt/charts/colors12.xml" ContentType="application/vnd.ms-office.chartcolorstyle+xml"/>
  <Override PartName="/ppt/charts/style12.xml" ContentType="application/vnd.ms-office.chartstyle+xml"/>
  <Override PartName="/ppt/charts/colors13.xml" ContentType="application/vnd.ms-office.chartcolorstyle+xml"/>
  <Override PartName="/ppt/charts/style13.xml" ContentType="application/vnd.ms-office.chartstyle+xml"/>
  <Override PartName="/ppt/charts/colors14.xml" ContentType="application/vnd.ms-office.chartcolorstyle+xml"/>
  <Override PartName="/ppt/charts/style14.xml" ContentType="application/vnd.ms-office.chartstyle+xml"/>
  <Override PartName="/ppt/charts/colors15.xml" ContentType="application/vnd.ms-office.chartcolorstyle+xml"/>
  <Override PartName="/ppt/charts/style15.xml" ContentType="application/vnd.ms-office.chartstyle+xml"/>
  <Override PartName="/ppt/charts/colors16.xml" ContentType="application/vnd.ms-office.chartcolorstyle+xml"/>
  <Override PartName="/ppt/charts/style16.xml" ContentType="application/vnd.ms-office.chartstyle+xml"/>
  <Override PartName="/ppt/charts/colors17.xml" ContentType="application/vnd.ms-office.chartcolorstyle+xml"/>
  <Override PartName="/ppt/charts/style17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92" r:id="rId2"/>
  </p:sldMasterIdLst>
  <p:notesMasterIdLst>
    <p:notesMasterId r:id="rId43"/>
  </p:notesMasterIdLst>
  <p:sldIdLst>
    <p:sldId id="256" r:id="rId3"/>
    <p:sldId id="343" r:id="rId4"/>
    <p:sldId id="306" r:id="rId5"/>
    <p:sldId id="307" r:id="rId6"/>
    <p:sldId id="349" r:id="rId7"/>
    <p:sldId id="308" r:id="rId8"/>
    <p:sldId id="309" r:id="rId9"/>
    <p:sldId id="348" r:id="rId10"/>
    <p:sldId id="344" r:id="rId11"/>
    <p:sldId id="310" r:id="rId12"/>
    <p:sldId id="313" r:id="rId13"/>
    <p:sldId id="314" r:id="rId14"/>
    <p:sldId id="315" r:id="rId15"/>
    <p:sldId id="311" r:id="rId16"/>
    <p:sldId id="345" r:id="rId17"/>
    <p:sldId id="312" r:id="rId18"/>
    <p:sldId id="346" r:id="rId19"/>
    <p:sldId id="316" r:id="rId20"/>
    <p:sldId id="317" r:id="rId21"/>
    <p:sldId id="347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325" r:id="rId30"/>
    <p:sldId id="327" r:id="rId31"/>
    <p:sldId id="326" r:id="rId32"/>
    <p:sldId id="328" r:id="rId33"/>
    <p:sldId id="329" r:id="rId34"/>
    <p:sldId id="330" r:id="rId35"/>
    <p:sldId id="332" r:id="rId36"/>
    <p:sldId id="333" r:id="rId37"/>
    <p:sldId id="334" r:id="rId38"/>
    <p:sldId id="352" r:id="rId39"/>
    <p:sldId id="353" r:id="rId40"/>
    <p:sldId id="354" r:id="rId41"/>
    <p:sldId id="351" r:id="rId42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>
        <p:scale>
          <a:sx n="96" d="100"/>
          <a:sy n="96" d="100"/>
        </p:scale>
        <p:origin x="-1066" y="-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17.xml"/><Relationship Id="rId2" Type="http://schemas.microsoft.com/office/2011/relationships/chartColorStyle" Target="colors17.xml"/><Relationship Id="rId1" Type="http://schemas.openxmlformats.org/officeDocument/2006/relationships/package" Target="../embeddings/Microsoft_Excel_Worksheet17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013921875175875"/>
          <c:y val="0"/>
          <c:w val="0.61326417024735325"/>
          <c:h val="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6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0.89</c:v>
                </c:pt>
                <c:pt idx="1">
                  <c:v>0.11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716961022007464"/>
          <c:y val="2.1632931126996857E-3"/>
          <c:w val="0.71117767330347748"/>
          <c:h val="0.97235578760611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None of the above</c:v>
                </c:pt>
                <c:pt idx="1">
                  <c:v>Giving lectures</c:v>
                </c:pt>
                <c:pt idx="2">
                  <c:v>Teaching in schools</c:v>
                </c:pt>
                <c:pt idx="3">
                  <c:v>Teaching workshops</c:v>
                </c:pt>
                <c:pt idx="4">
                  <c:v>Studio visits</c:v>
                </c:pt>
                <c:pt idx="5">
                  <c:v>Demonstrations</c:v>
                </c:pt>
                <c:pt idx="6">
                  <c:v>Exhibitions</c:v>
                </c:pt>
                <c:pt idx="7">
                  <c:v>Events/ festivals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0.04</c:v>
                </c:pt>
                <c:pt idx="1">
                  <c:v>0.05</c:v>
                </c:pt>
                <c:pt idx="2">
                  <c:v>0.05</c:v>
                </c:pt>
                <c:pt idx="3">
                  <c:v>0.13</c:v>
                </c:pt>
                <c:pt idx="4">
                  <c:v>0.14000000000000001</c:v>
                </c:pt>
                <c:pt idx="5">
                  <c:v>0.18</c:v>
                </c:pt>
                <c:pt idx="6">
                  <c:v>0.19</c:v>
                </c:pt>
                <c:pt idx="7">
                  <c:v>0.22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5416832"/>
        <c:axId val="195418368"/>
      </c:barChart>
      <c:catAx>
        <c:axId val="195416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418368"/>
        <c:crosses val="autoZero"/>
        <c:auto val="1"/>
        <c:lblAlgn val="ctr"/>
        <c:lblOffset val="100"/>
        <c:noMultiLvlLbl val="0"/>
      </c:catAx>
      <c:valAx>
        <c:axId val="19541836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95416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Paper Survey Respondents</a:t>
            </a:r>
            <a:endParaRPr lang="en-US" dirty="0"/>
          </a:p>
        </c:rich>
      </c:tx>
      <c:layout>
        <c:manualLayout>
          <c:xMode val="edge"/>
          <c:yMode val="edge"/>
          <c:x val="0.33288104855638673"/>
          <c:y val="1.97222195261620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9798003442211605"/>
          <c:y val="0.11040754724306277"/>
          <c:w val="0.56329625770897318"/>
          <c:h val="0.8624744009084643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Giving lectures</c:v>
                </c:pt>
                <c:pt idx="1">
                  <c:v>Teaching in schools</c:v>
                </c:pt>
                <c:pt idx="2">
                  <c:v>Studio tours</c:v>
                </c:pt>
                <c:pt idx="3">
                  <c:v>Teaching workshops</c:v>
                </c:pt>
                <c:pt idx="4">
                  <c:v>Doing demonstrations</c:v>
                </c:pt>
                <c:pt idx="5">
                  <c:v>Participating in exhibitions</c:v>
                </c:pt>
                <c:pt idx="6">
                  <c:v>Participating in events/ festivals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0.1</c:v>
                </c:pt>
                <c:pt idx="1">
                  <c:v>0.1</c:v>
                </c:pt>
                <c:pt idx="2">
                  <c:v>0.12</c:v>
                </c:pt>
                <c:pt idx="3">
                  <c:v>0.15</c:v>
                </c:pt>
                <c:pt idx="4">
                  <c:v>0.16</c:v>
                </c:pt>
                <c:pt idx="5">
                  <c:v>0.17</c:v>
                </c:pt>
                <c:pt idx="6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5488768"/>
        <c:axId val="195494656"/>
      </c:barChart>
      <c:catAx>
        <c:axId val="195488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494656"/>
        <c:crosses val="autoZero"/>
        <c:auto val="1"/>
        <c:lblAlgn val="ctr"/>
        <c:lblOffset val="100"/>
        <c:noMultiLvlLbl val="0"/>
      </c:catAx>
      <c:valAx>
        <c:axId val="19549465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95488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Open for special events</c:v>
                </c:pt>
                <c:pt idx="1">
                  <c:v>Regular hours of operation for most of the year</c:v>
                </c:pt>
                <c:pt idx="2">
                  <c:v>Open by appointment only</c:v>
                </c:pt>
                <c:pt idx="3">
                  <c:v>Not open at all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0.08</c:v>
                </c:pt>
                <c:pt idx="1">
                  <c:v>0.18</c:v>
                </c:pt>
                <c:pt idx="2">
                  <c:v>0.31</c:v>
                </c:pt>
                <c:pt idx="3">
                  <c:v>0.43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5513728"/>
        <c:axId val="195548288"/>
      </c:barChart>
      <c:catAx>
        <c:axId val="195513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548288"/>
        <c:crosses val="autoZero"/>
        <c:auto val="1"/>
        <c:lblAlgn val="ctr"/>
        <c:lblOffset val="100"/>
        <c:noMultiLvlLbl val="0"/>
      </c:catAx>
      <c:valAx>
        <c:axId val="1955482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95513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216079670158468"/>
          <c:y val="2.7254330112171956E-2"/>
          <c:w val="0.51783920329841526"/>
          <c:h val="0.945491339775656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Have been open to visitors previously and it wasn't worth the effort</c:v>
                </c:pt>
                <c:pt idx="1">
                  <c:v>Potentially uncomfortable or unsafe conditions for visitors</c:v>
                </c:pt>
                <c:pt idx="2">
                  <c:v>Inconvenient for me or my staff and not worth the effort</c:v>
                </c:pt>
                <c:pt idx="3">
                  <c:v>Interferes with production</c:v>
                </c:pt>
                <c:pt idx="4">
                  <c:v>Difficult to access location</c:v>
                </c:pt>
                <c:pt idx="5">
                  <c:v>Unable to maintain regular hours</c:v>
                </c:pt>
                <c:pt idx="6">
                  <c:v>Other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0.04</c:v>
                </c:pt>
                <c:pt idx="1">
                  <c:v>0.1</c:v>
                </c:pt>
                <c:pt idx="2">
                  <c:v>0.1</c:v>
                </c:pt>
                <c:pt idx="3">
                  <c:v>0.11</c:v>
                </c:pt>
                <c:pt idx="4">
                  <c:v>0.14000000000000001</c:v>
                </c:pt>
                <c:pt idx="5">
                  <c:v>0.18</c:v>
                </c:pt>
                <c:pt idx="6">
                  <c:v>0.33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5569920"/>
        <c:axId val="195579904"/>
      </c:barChart>
      <c:catAx>
        <c:axId val="195569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579904"/>
        <c:crosses val="autoZero"/>
        <c:auto val="1"/>
        <c:lblAlgn val="ctr"/>
        <c:lblOffset val="100"/>
        <c:noMultiLvlLbl val="0"/>
      </c:catAx>
      <c:valAx>
        <c:axId val="19557990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95569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Paper Survey Respondents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6439375869315784E-2"/>
          <c:y val="0.13933767506866865"/>
          <c:w val="0.91483687047305506"/>
          <c:h val="0.778654967922275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Hosting visitors in my studio or gallery </c:v>
                </c:pt>
                <c:pt idx="1">
                  <c:v>Host regular hours of operation</c:v>
                </c:pt>
                <c:pt idx="2">
                  <c:v>Open by appointment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0.43</c:v>
                </c:pt>
                <c:pt idx="1">
                  <c:v>0.35</c:v>
                </c:pt>
                <c:pt idx="2">
                  <c:v>0.23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4544384"/>
        <c:axId val="194545920"/>
      </c:barChart>
      <c:catAx>
        <c:axId val="19454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545920"/>
        <c:crosses val="autoZero"/>
        <c:auto val="1"/>
        <c:lblAlgn val="ctr"/>
        <c:lblOffset val="100"/>
        <c:noMultiLvlLbl val="0"/>
      </c:catAx>
      <c:valAx>
        <c:axId val="1945459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94544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8826105121797"/>
          <c:y val="7.984107225931375E-3"/>
          <c:w val="0.78358449336552649"/>
          <c:h val="0.970171661080323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Sheet1!$A$2:$A$19</c:f>
              <c:strCache>
                <c:ptCount val="9"/>
                <c:pt idx="0">
                  <c:v>Woodcraft </c:v>
                </c:pt>
                <c:pt idx="1">
                  <c:v>Metalwork </c:v>
                </c:pt>
                <c:pt idx="2">
                  <c:v>Textiles </c:v>
                </c:pt>
                <c:pt idx="3">
                  <c:v>Other </c:v>
                </c:pt>
                <c:pt idx="4">
                  <c:v>Painting </c:v>
                </c:pt>
                <c:pt idx="5">
                  <c:v>Sculpture </c:v>
                </c:pt>
                <c:pt idx="6">
                  <c:v>Jewelry </c:v>
                </c:pt>
                <c:pt idx="7">
                  <c:v>Pottery </c:v>
                </c:pt>
                <c:pt idx="8">
                  <c:v>Mixed media </c:v>
                </c:pt>
              </c:strCache>
            </c:strRef>
          </c:cat>
          <c:val>
            <c:numRef>
              <c:f>Sheet1!$B$2:$B$19</c:f>
              <c:numCache>
                <c:formatCode>0%</c:formatCode>
                <c:ptCount val="9"/>
                <c:pt idx="0">
                  <c:v>5.57E-2</c:v>
                </c:pt>
                <c:pt idx="1">
                  <c:v>5.57E-2</c:v>
                </c:pt>
                <c:pt idx="2">
                  <c:v>7.0999999999999994E-2</c:v>
                </c:pt>
                <c:pt idx="3">
                  <c:v>7.0999999999999994E-2</c:v>
                </c:pt>
                <c:pt idx="4">
                  <c:v>8.4500000000000006E-2</c:v>
                </c:pt>
                <c:pt idx="5">
                  <c:v>9.4E-2</c:v>
                </c:pt>
                <c:pt idx="6">
                  <c:v>0.1017</c:v>
                </c:pt>
                <c:pt idx="7">
                  <c:v>0.1075</c:v>
                </c:pt>
                <c:pt idx="8">
                  <c:v>0.1094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4643840"/>
        <c:axId val="194645376"/>
      </c:barChart>
      <c:catAx>
        <c:axId val="194643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645376"/>
        <c:crosses val="autoZero"/>
        <c:auto val="1"/>
        <c:lblAlgn val="ctr"/>
        <c:lblOffset val="100"/>
        <c:noMultiLvlLbl val="0"/>
      </c:catAx>
      <c:valAx>
        <c:axId val="19464537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94643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075976412782836"/>
          <c:y val="8.0360415710611986E-4"/>
          <c:w val="0.66421027522063292"/>
          <c:h val="0.94144988034316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Sheet1!$A$2:$A$19</c:f>
              <c:strCache>
                <c:ptCount val="9"/>
                <c:pt idx="0">
                  <c:v>Musical instruments </c:v>
                </c:pt>
                <c:pt idx="1">
                  <c:v>Toy making </c:v>
                </c:pt>
                <c:pt idx="2">
                  <c:v>Bookbinding </c:v>
                </c:pt>
                <c:pt idx="3">
                  <c:v>Basketry </c:v>
                </c:pt>
                <c:pt idx="4">
                  <c:v>Apparel </c:v>
                </c:pt>
                <c:pt idx="5">
                  <c:v>Papercraft </c:v>
                </c:pt>
                <c:pt idx="6">
                  <c:v>Prints </c:v>
                </c:pt>
                <c:pt idx="7">
                  <c:v>Photography </c:v>
                </c:pt>
                <c:pt idx="8">
                  <c:v>Glass </c:v>
                </c:pt>
              </c:strCache>
            </c:strRef>
          </c:cat>
          <c:val>
            <c:numRef>
              <c:f>Sheet1!$B$2:$B$19</c:f>
              <c:numCache>
                <c:formatCode>0%</c:formatCode>
                <c:ptCount val="9"/>
                <c:pt idx="0">
                  <c:v>7.7000000000000002E-3</c:v>
                </c:pt>
                <c:pt idx="1">
                  <c:v>7.7000000000000002E-3</c:v>
                </c:pt>
                <c:pt idx="2">
                  <c:v>9.5999999999999992E-3</c:v>
                </c:pt>
                <c:pt idx="3">
                  <c:v>1.7299999999999999E-2</c:v>
                </c:pt>
                <c:pt idx="4">
                  <c:v>2.69E-2</c:v>
                </c:pt>
                <c:pt idx="5">
                  <c:v>3.4500000000000003E-2</c:v>
                </c:pt>
                <c:pt idx="6">
                  <c:v>4.8000000000000001E-2</c:v>
                </c:pt>
                <c:pt idx="7">
                  <c:v>4.8000000000000001E-2</c:v>
                </c:pt>
                <c:pt idx="8">
                  <c:v>4.99E-2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4756992"/>
        <c:axId val="194758528"/>
      </c:barChart>
      <c:catAx>
        <c:axId val="194756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758528"/>
        <c:crosses val="autoZero"/>
        <c:auto val="1"/>
        <c:lblAlgn val="ctr"/>
        <c:lblOffset val="100"/>
        <c:noMultiLvlLbl val="0"/>
      </c:catAx>
      <c:valAx>
        <c:axId val="194758528"/>
        <c:scaling>
          <c:orientation val="minMax"/>
          <c:max val="0.12000000000000001"/>
        </c:scaling>
        <c:delete val="1"/>
        <c:axPos val="b"/>
        <c:numFmt formatCode="0%" sourceLinked="1"/>
        <c:majorTickMark val="out"/>
        <c:minorTickMark val="none"/>
        <c:tickLblPos val="nextTo"/>
        <c:crossAx val="194756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849535171001351"/>
          <c:y val="2.6328213120948647E-2"/>
          <c:w val="0.5049968792399383"/>
          <c:h val="0.94734357375810274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Other </c:v>
                </c:pt>
                <c:pt idx="1">
                  <c:v>Making the studio or gallery more visitor-ready </c:v>
                </c:pt>
                <c:pt idx="2">
                  <c:v>General marketing skills </c:v>
                </c:pt>
                <c:pt idx="3">
                  <c:v>Retailing and merchandising </c:v>
                </c:pt>
                <c:pt idx="4">
                  <c:v>Social media 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0.1014</c:v>
                </c:pt>
                <c:pt idx="1">
                  <c:v>0.12839999999999999</c:v>
                </c:pt>
                <c:pt idx="2">
                  <c:v>0.23649999999999999</c:v>
                </c:pt>
                <c:pt idx="3">
                  <c:v>0.25679999999999997</c:v>
                </c:pt>
                <c:pt idx="4">
                  <c:v>0.27700000000000002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5947520"/>
        <c:axId val="195961600"/>
      </c:barChart>
      <c:catAx>
        <c:axId val="195947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961600"/>
        <c:crosses val="autoZero"/>
        <c:auto val="1"/>
        <c:lblAlgn val="ctr"/>
        <c:lblOffset val="100"/>
        <c:noMultiLvlLbl val="0"/>
      </c:catAx>
      <c:valAx>
        <c:axId val="19596160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95947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US" dirty="0" smtClean="0"/>
              <a:t>Respondents</a:t>
            </a:r>
            <a:r>
              <a:rPr lang="en-US" baseline="0" dirty="0" smtClean="0"/>
              <a:t> who are Artists or Craftpersons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Rather not say</c:v>
                </c:pt>
                <c:pt idx="1">
                  <c:v>None of your living</c:v>
                </c:pt>
                <c:pt idx="2">
                  <c:v>Some of your living</c:v>
                </c:pt>
                <c:pt idx="3">
                  <c:v>All of your living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</c:v>
                </c:pt>
                <c:pt idx="1">
                  <c:v>0.28999999999999998</c:v>
                </c:pt>
                <c:pt idx="2">
                  <c:v>0.46</c:v>
                </c:pt>
                <c:pt idx="3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4865408"/>
        <c:axId val="194879488"/>
      </c:barChart>
      <c:catAx>
        <c:axId val="194865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94879488"/>
        <c:crosses val="autoZero"/>
        <c:auto val="1"/>
        <c:lblAlgn val="ctr"/>
        <c:lblOffset val="100"/>
        <c:noMultiLvlLbl val="0"/>
      </c:catAx>
      <c:valAx>
        <c:axId val="19487948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94865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 i="0" baseline="0">
          <a:solidFill>
            <a:schemeClr val="tx1"/>
          </a:solidFill>
          <a:latin typeface="Arial Narrow" panose="020B0606020202030204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 smtClean="0">
                <a:solidFill>
                  <a:schemeClr val="tx1"/>
                </a:solidFill>
              </a:rPr>
              <a:t>Paper Survey Respondents</a:t>
            </a:r>
            <a:endParaRPr lang="en-US" sz="24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9865616797900268"/>
          <c:y val="1.47547830572491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4538353018372702"/>
          <c:y val="0.11803826445799312"/>
          <c:w val="0.48284416010498687"/>
          <c:h val="0.8549112999370501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2"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All of my living</c:v>
                </c:pt>
                <c:pt idx="1">
                  <c:v>Some of my living</c:v>
                </c:pt>
                <c:pt idx="2">
                  <c:v>None of my living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</c:v>
                </c:pt>
                <c:pt idx="1">
                  <c:v>0.51</c:v>
                </c:pt>
                <c:pt idx="2">
                  <c:v>0.19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559856351729076E-3"/>
          <c:y val="2.422877611676057E-2"/>
          <c:w val="0.77122037109136654"/>
          <c:h val="0.656573505432683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Studio</c:v>
                </c:pt>
                <c:pt idx="1">
                  <c:v>Museum</c:v>
                </c:pt>
                <c:pt idx="2">
                  <c:v>Gallery</c:v>
                </c:pt>
                <c:pt idx="3">
                  <c:v>Gift Shop</c:v>
                </c:pt>
                <c:pt idx="4">
                  <c:v>Arts Organization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0.03</c:v>
                </c:pt>
                <c:pt idx="1">
                  <c:v>0.03</c:v>
                </c:pt>
                <c:pt idx="2">
                  <c:v>0.14000000000000001</c:v>
                </c:pt>
                <c:pt idx="3">
                  <c:v>0.14000000000000001</c:v>
                </c:pt>
                <c:pt idx="4">
                  <c:v>0.28000000000000003</c:v>
                </c:pt>
                <c:pt idx="5">
                  <c:v>0.38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5053440"/>
        <c:axId val="195054976"/>
      </c:barChart>
      <c:catAx>
        <c:axId val="19505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054976"/>
        <c:crosses val="autoZero"/>
        <c:auto val="1"/>
        <c:lblAlgn val="ctr"/>
        <c:lblOffset val="100"/>
        <c:noMultiLvlLbl val="0"/>
      </c:catAx>
      <c:valAx>
        <c:axId val="19505497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95053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874758229312137"/>
          <c:y val="0"/>
          <c:w val="0.57611327820391434"/>
          <c:h val="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Commissions/ Custom work</c:v>
                </c:pt>
                <c:pt idx="1">
                  <c:v>Selling Retail</c:v>
                </c:pt>
                <c:pt idx="2">
                  <c:v>Selling Wholesale</c:v>
                </c:pt>
                <c:pt idx="3">
                  <c:v>Selling Online</c:v>
                </c:pt>
                <c:pt idx="4">
                  <c:v>Education/ Teaching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0.15</c:v>
                </c:pt>
                <c:pt idx="1">
                  <c:v>0.38</c:v>
                </c:pt>
                <c:pt idx="2">
                  <c:v>0.09</c:v>
                </c:pt>
                <c:pt idx="3">
                  <c:v>0.05</c:v>
                </c:pt>
                <c:pt idx="4">
                  <c:v>0.11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Paper Survey Respondents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Selling retail</c:v>
                </c:pt>
                <c:pt idx="1">
                  <c:v>Commissions/ custom work</c:v>
                </c:pt>
                <c:pt idx="2">
                  <c:v>Selling online</c:v>
                </c:pt>
                <c:pt idx="3">
                  <c:v>Selling wholesale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0.33</c:v>
                </c:pt>
                <c:pt idx="1">
                  <c:v>0.32</c:v>
                </c:pt>
                <c:pt idx="2">
                  <c:v>0.21</c:v>
                </c:pt>
                <c:pt idx="3">
                  <c:v>0.13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5140608"/>
        <c:axId val="195142400"/>
      </c:barChart>
      <c:catAx>
        <c:axId val="19514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142400"/>
        <c:crosses val="autoZero"/>
        <c:auto val="1"/>
        <c:lblAlgn val="ctr"/>
        <c:lblOffset val="100"/>
        <c:noMultiLvlLbl val="0"/>
      </c:catAx>
      <c:valAx>
        <c:axId val="19514240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95140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432478621049184"/>
          <c:y val="2.6916188921974844E-2"/>
          <c:w val="0.44955740931881444"/>
          <c:h val="0.946167622156050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Selling wholesale</c:v>
                </c:pt>
                <c:pt idx="1">
                  <c:v>Studio visits</c:v>
                </c:pt>
                <c:pt idx="2">
                  <c:v>Regular open hours for the studio or gallery</c:v>
                </c:pt>
                <c:pt idx="3">
                  <c:v>Festival sales</c:v>
                </c:pt>
                <c:pt idx="4">
                  <c:v>Gallery visits</c:v>
                </c:pt>
                <c:pt idx="5">
                  <c:v>Online sales</c:v>
                </c:pt>
                <c:pt idx="6">
                  <c:v>Other</c:v>
                </c:pt>
                <c:pt idx="7">
                  <c:v>Teaching/demonstrations/ lectures</c:v>
                </c:pt>
                <c:pt idx="8">
                  <c:v>Expanded retail distribution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0.02</c:v>
                </c:pt>
                <c:pt idx="1">
                  <c:v>0.06</c:v>
                </c:pt>
                <c:pt idx="2">
                  <c:v>0.06</c:v>
                </c:pt>
                <c:pt idx="3">
                  <c:v>0.09</c:v>
                </c:pt>
                <c:pt idx="4">
                  <c:v>0.1</c:v>
                </c:pt>
                <c:pt idx="5">
                  <c:v>0.13</c:v>
                </c:pt>
                <c:pt idx="6">
                  <c:v>0.13</c:v>
                </c:pt>
                <c:pt idx="7">
                  <c:v>0.15</c:v>
                </c:pt>
                <c:pt idx="8">
                  <c:v>0.26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5204992"/>
        <c:axId val="195206528"/>
      </c:barChart>
      <c:catAx>
        <c:axId val="195204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206528"/>
        <c:crosses val="autoZero"/>
        <c:auto val="1"/>
        <c:lblAlgn val="ctr"/>
        <c:lblOffset val="100"/>
        <c:noMultiLvlLbl val="0"/>
      </c:catAx>
      <c:valAx>
        <c:axId val="19520652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95204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I'm not sure</c:v>
                </c:pt>
                <c:pt idx="1">
                  <c:v>Local (from your community)</c:v>
                </c:pt>
                <c:pt idx="2">
                  <c:v>Regional (not from your community, but living less than 50 miles away)</c:v>
                </c:pt>
                <c:pt idx="3">
                  <c:v>Out-of-region visitors (living more than 50 miles away)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0.19</c:v>
                </c:pt>
                <c:pt idx="1">
                  <c:v>0.21</c:v>
                </c:pt>
                <c:pt idx="2">
                  <c:v>0.26</c:v>
                </c:pt>
                <c:pt idx="3">
                  <c:v>0.34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5294720"/>
        <c:axId val="195296256"/>
      </c:barChart>
      <c:catAx>
        <c:axId val="195294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296256"/>
        <c:crosses val="autoZero"/>
        <c:auto val="1"/>
        <c:lblAlgn val="ctr"/>
        <c:lblOffset val="100"/>
        <c:noMultiLvlLbl val="0"/>
      </c:catAx>
      <c:valAx>
        <c:axId val="19529625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9529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 smtClean="0">
                <a:solidFill>
                  <a:schemeClr val="tx1"/>
                </a:solidFill>
              </a:rPr>
              <a:t>Paper Survey Respondents</a:t>
            </a:r>
            <a:endParaRPr lang="en-US" sz="24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1196489958766882"/>
          <c:y val="1.542697181297894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5578854915224591"/>
          <c:y val="0.14462770271702169"/>
          <c:w val="0.50624167381244622"/>
          <c:h val="0.8765842254961684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Local (from my community or my hometown)</c:v>
                </c:pt>
                <c:pt idx="1">
                  <c:v>Regional (but less than 50 miles away)</c:v>
                </c:pt>
                <c:pt idx="2">
                  <c:v>Tourists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0.33</c:v>
                </c:pt>
                <c:pt idx="1">
                  <c:v>0.31</c:v>
                </c:pt>
                <c:pt idx="2">
                  <c:v>0.36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A1D27-0094-4CE1-A8D5-7A448BA259D3}" type="datetimeFigureOut">
              <a:rPr lang="en-US" smtClean="0"/>
              <a:t>11/28/2017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86269-E19A-4C45-958B-ADFCF0205E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563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86269-E19A-4C45-958B-ADFCF0205E7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456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1619897_Template_B_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1" y="0"/>
            <a:ext cx="9142400" cy="6858000"/>
          </a:xfrm>
          <a:prstGeom prst="rect">
            <a:avLst/>
          </a:prstGeom>
        </p:spPr>
      </p:pic>
      <p:sp>
        <p:nvSpPr>
          <p:cNvPr id="200706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31968" y="5996290"/>
            <a:ext cx="8480066" cy="276999"/>
          </a:xfrm>
          <a:prstGeom prst="rect">
            <a:avLst/>
          </a:prstGeom>
        </p:spPr>
        <p:txBody>
          <a:bodyPr lIns="91440" tIns="0" rIns="91440" bIns="45720"/>
          <a:lstStyle>
            <a:lvl1pPr algn="ctr">
              <a:tabLst>
                <a:tab pos="769144" algn="l"/>
              </a:tabLst>
              <a:defRPr sz="1500" b="1" i="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32907" y="4752977"/>
            <a:ext cx="8478188" cy="1164549"/>
          </a:xfrm>
        </p:spPr>
        <p:txBody>
          <a:bodyPr bIns="0"/>
          <a:lstStyle>
            <a:lvl1pPr algn="ctr">
              <a:defRPr sz="30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576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1619897_Template_C_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" y="0"/>
            <a:ext cx="9142400" cy="6858000"/>
          </a:xfrm>
          <a:prstGeom prst="rect">
            <a:avLst/>
          </a:prstGeom>
        </p:spPr>
      </p:pic>
      <p:sp>
        <p:nvSpPr>
          <p:cNvPr id="200706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31967" y="5996288"/>
            <a:ext cx="8480066" cy="353943"/>
          </a:xfrm>
          <a:prstGeom prst="rect">
            <a:avLst/>
          </a:prstGeom>
        </p:spPr>
        <p:txBody>
          <a:bodyPr lIns="91440" tIns="0" rIns="91440" bIns="45720"/>
          <a:lstStyle>
            <a:lvl1pPr algn="ctr">
              <a:tabLst>
                <a:tab pos="1025525" algn="l"/>
              </a:tabLst>
              <a:defRPr sz="2000" b="1" i="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32906" y="4752975"/>
            <a:ext cx="8478188" cy="1164549"/>
          </a:xfrm>
        </p:spPr>
        <p:txBody>
          <a:bodyPr bIns="0"/>
          <a:lstStyle>
            <a:lvl1pPr algn="ctr">
              <a:defRPr sz="40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941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</a:pPr>
            <a:fld id="{34685A7D-9D2B-4563-880B-8149DCF7CCA4}" type="slidenum">
              <a:rPr lang="en-US" smtClean="0">
                <a:solidFill>
                  <a:srgbClr val="FFFFFF"/>
                </a:solidFill>
              </a:rPr>
              <a:pPr>
                <a:buClr>
                  <a:srgbClr val="000000"/>
                </a:buClr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65176" y="1371600"/>
            <a:ext cx="8604504" cy="177484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>
              <a:defRPr>
                <a:solidFill>
                  <a:schemeClr val="tx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14300" y="6548438"/>
            <a:ext cx="3873500" cy="282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676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1619897_Template_B_Divi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" y="0"/>
            <a:ext cx="91424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6299" y="2856894"/>
            <a:ext cx="4295776" cy="1362075"/>
          </a:xfrm>
        </p:spPr>
        <p:txBody>
          <a:bodyPr lIns="0" tIns="45720" rIns="45720" bIns="45720" anchor="t"/>
          <a:lstStyle>
            <a:lvl1pPr algn="r">
              <a:defRPr sz="3400" b="1" cap="all">
                <a:solidFill>
                  <a:schemeClr val="accent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86299" y="1948152"/>
            <a:ext cx="4295776" cy="830997"/>
          </a:xfrm>
          <a:prstGeom prst="rect">
            <a:avLst/>
          </a:prstGeom>
        </p:spPr>
        <p:txBody>
          <a:bodyPr tIns="45720" rIns="45720" bIns="45720" anchor="b"/>
          <a:lstStyle>
            <a:lvl1pPr marL="0" indent="0" algn="r">
              <a:buNone/>
              <a:defRPr sz="2400" b="1">
                <a:solidFill>
                  <a:schemeClr val="tx1"/>
                </a:solidFill>
                <a:latin typeface="Arial Narrow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9778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</a:pPr>
            <a:fld id="{34685A7D-9D2B-4563-880B-8149DCF7CCA4}" type="slidenum">
              <a:rPr lang="en-US" smtClean="0">
                <a:solidFill>
                  <a:srgbClr val="FFFFFF"/>
                </a:solidFill>
              </a:rPr>
              <a:pPr>
                <a:buClr>
                  <a:srgbClr val="000000"/>
                </a:buClr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65176" y="1371600"/>
            <a:ext cx="4259199" cy="177484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>
              <a:defRPr>
                <a:solidFill>
                  <a:schemeClr val="tx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615609" y="1371600"/>
            <a:ext cx="4259199" cy="177484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>
              <a:defRPr>
                <a:solidFill>
                  <a:schemeClr val="tx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14300" y="6548438"/>
            <a:ext cx="3873500" cy="282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938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</a:pPr>
            <a:fld id="{34685A7D-9D2B-4563-880B-8149DCF7CCA4}" type="slidenum">
              <a:rPr lang="en-US" smtClean="0">
                <a:solidFill>
                  <a:srgbClr val="FFFFFF"/>
                </a:solidFill>
              </a:rPr>
              <a:pPr>
                <a:buClr>
                  <a:srgbClr val="000000"/>
                </a:buClr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65176" y="1895475"/>
            <a:ext cx="4259199" cy="189795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>
              <a:defRPr>
                <a:solidFill>
                  <a:schemeClr val="tx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615609" y="1895475"/>
            <a:ext cx="4259199" cy="189795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>
              <a:defRPr>
                <a:solidFill>
                  <a:schemeClr val="tx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65176" y="1371600"/>
            <a:ext cx="4259199" cy="36933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615609" y="1371600"/>
            <a:ext cx="4259199" cy="36933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14300" y="6548438"/>
            <a:ext cx="3873500" cy="282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870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</a:pPr>
            <a:fld id="{34685A7D-9D2B-4563-880B-8149DCF7CCA4}" type="slidenum">
              <a:rPr lang="en-US" smtClean="0">
                <a:solidFill>
                  <a:srgbClr val="FFFFFF"/>
                </a:solidFill>
              </a:rPr>
              <a:pPr>
                <a:buClr>
                  <a:srgbClr val="000000"/>
                </a:buClr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14300" y="6548438"/>
            <a:ext cx="3873500" cy="282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810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</a:pPr>
            <a:fld id="{34685A7D-9D2B-4563-880B-8149DCF7CCA4}" type="slidenum">
              <a:rPr lang="en-US" smtClean="0">
                <a:solidFill>
                  <a:srgbClr val="FFFFFF"/>
                </a:solidFill>
              </a:rPr>
              <a:pPr>
                <a:buClr>
                  <a:srgbClr val="000000"/>
                </a:buClr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14300" y="6548438"/>
            <a:ext cx="3873500" cy="282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735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1867178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  <a:defRPr/>
            </a:pPr>
            <a:fld id="{7E41BBA8-0478-4520-96B0-41456C7D97E5}" type="slidenum">
              <a:rPr lang="en-US">
                <a:solidFill>
                  <a:srgbClr val="FFFFFF"/>
                </a:solidFill>
              </a:rPr>
              <a:pPr>
                <a:buClr>
                  <a:srgbClr val="000000"/>
                </a:buCl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6522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  <a:defRPr/>
            </a:pPr>
            <a:fld id="{3E87DE68-0646-4026-924F-A152C18FB23B}" type="slidenum">
              <a:rPr lang="en-US">
                <a:solidFill>
                  <a:srgbClr val="FFFFFF"/>
                </a:solidFill>
              </a:rPr>
              <a:pPr>
                <a:buClr>
                  <a:srgbClr val="000000"/>
                </a:buCl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05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1619897_Template_C_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1" y="0"/>
            <a:ext cx="9142400" cy="6858000"/>
          </a:xfrm>
          <a:prstGeom prst="rect">
            <a:avLst/>
          </a:prstGeom>
        </p:spPr>
      </p:pic>
      <p:sp>
        <p:nvSpPr>
          <p:cNvPr id="200706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31968" y="5996290"/>
            <a:ext cx="8480066" cy="276999"/>
          </a:xfrm>
          <a:prstGeom prst="rect">
            <a:avLst/>
          </a:prstGeom>
        </p:spPr>
        <p:txBody>
          <a:bodyPr lIns="91440" tIns="0" rIns="91440" bIns="45720"/>
          <a:lstStyle>
            <a:lvl1pPr algn="ctr">
              <a:tabLst>
                <a:tab pos="769144" algn="l"/>
              </a:tabLst>
              <a:defRPr sz="1500" b="1" i="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32907" y="4752977"/>
            <a:ext cx="8478188" cy="1164549"/>
          </a:xfrm>
        </p:spPr>
        <p:txBody>
          <a:bodyPr bIns="0"/>
          <a:lstStyle>
            <a:lvl1pPr algn="ctr">
              <a:defRPr sz="30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679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6CDCE8-3147-48D6-9867-3145A0B0EC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65176" y="1371600"/>
            <a:ext cx="8604504" cy="1826141"/>
          </a:xfrm>
        </p:spPr>
        <p:txBody>
          <a:bodyPr/>
          <a:lstStyle>
            <a:lvl1pPr>
              <a:defRPr sz="2400">
                <a:latin typeface="Arial Narrow" pitchFamily="34" charset="0"/>
              </a:defRPr>
            </a:lvl1pPr>
            <a:lvl2pPr>
              <a:defRPr>
                <a:latin typeface="Arial Narrow" pitchFamily="34" charset="0"/>
              </a:defRPr>
            </a:lvl2pPr>
            <a:lvl3pPr>
              <a:defRPr>
                <a:latin typeface="Arial Narrow" pitchFamily="34" charset="0"/>
              </a:defRPr>
            </a:lvl3pPr>
            <a:lvl4pPr>
              <a:defRPr b="1">
                <a:latin typeface="Arial Narrow" pitchFamily="34" charset="0"/>
              </a:defRPr>
            </a:lvl4pPr>
            <a:lvl5pPr>
              <a:defRPr b="1">
                <a:latin typeface="Arial Narrow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491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1619897_Template_B_Divi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1" y="0"/>
            <a:ext cx="91424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6300" y="2856896"/>
            <a:ext cx="4295776" cy="1362075"/>
          </a:xfrm>
        </p:spPr>
        <p:txBody>
          <a:bodyPr lIns="0" tIns="45720" rIns="45720" bIns="45720" anchor="t"/>
          <a:lstStyle>
            <a:lvl1pPr algn="r">
              <a:defRPr sz="2550" b="1" cap="all">
                <a:solidFill>
                  <a:schemeClr val="accent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86300" y="2409819"/>
            <a:ext cx="4295776" cy="369332"/>
          </a:xfrm>
          <a:prstGeom prst="rect">
            <a:avLst/>
          </a:prstGeom>
        </p:spPr>
        <p:txBody>
          <a:bodyPr tIns="45720" rIns="45720" bIns="45720" anchor="b"/>
          <a:lstStyle>
            <a:lvl1pPr marL="0" indent="0" algn="r">
              <a:buNone/>
              <a:defRPr sz="1800" b="1">
                <a:solidFill>
                  <a:schemeClr val="bg2"/>
                </a:solidFill>
                <a:latin typeface="Arial Narrow" pitchFamily="34" charset="0"/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5335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6CDCE8-3147-48D6-9867-3145A0B0EC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65177" y="1371600"/>
            <a:ext cx="4259199" cy="1826141"/>
          </a:xfrm>
        </p:spPr>
        <p:txBody>
          <a:bodyPr/>
          <a:lstStyle>
            <a:lvl1pPr>
              <a:defRPr sz="2400" b="1">
                <a:latin typeface="Arial Narrow" pitchFamily="34" charset="0"/>
              </a:defRPr>
            </a:lvl1pPr>
            <a:lvl2pPr>
              <a:defRPr sz="2400" b="1">
                <a:latin typeface="Arial Narrow" pitchFamily="34" charset="0"/>
              </a:defRPr>
            </a:lvl2pPr>
            <a:lvl3pPr>
              <a:defRPr sz="2400" b="1">
                <a:latin typeface="Arial Narrow" pitchFamily="34" charset="0"/>
              </a:defRPr>
            </a:lvl3pPr>
            <a:lvl4pPr>
              <a:defRPr b="1">
                <a:latin typeface="Arial Narrow" pitchFamily="34" charset="0"/>
              </a:defRPr>
            </a:lvl4pPr>
            <a:lvl5pPr>
              <a:defRPr b="1">
                <a:latin typeface="Arial Narrow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615610" y="1371600"/>
            <a:ext cx="4259199" cy="1764586"/>
          </a:xfrm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 Narrow" pitchFamily="34" charset="0"/>
              </a:defRPr>
            </a:lvl1pPr>
            <a:lvl2pPr>
              <a:defRPr sz="2400" b="1">
                <a:solidFill>
                  <a:schemeClr val="tx1"/>
                </a:solidFill>
                <a:latin typeface="Arial Narrow" pitchFamily="34" charset="0"/>
              </a:defRPr>
            </a:lvl2pPr>
            <a:lvl3pPr>
              <a:defRPr sz="2400" b="1">
                <a:solidFill>
                  <a:schemeClr val="tx1"/>
                </a:solidFill>
                <a:latin typeface="Arial Narrow" pitchFamily="34" charset="0"/>
              </a:defRPr>
            </a:lvl3pPr>
            <a:lvl4pPr>
              <a:defRPr b="1">
                <a:solidFill>
                  <a:schemeClr val="tx1"/>
                </a:solidFill>
                <a:latin typeface="Arial Narrow" pitchFamily="34" charset="0"/>
              </a:defRPr>
            </a:lvl4pPr>
            <a:lvl5pPr>
              <a:defRPr b="1">
                <a:solidFill>
                  <a:schemeClr val="tx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411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6CDCE8-3147-48D6-9867-3145A0B0EC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65177" y="1895475"/>
            <a:ext cx="4259199" cy="1410643"/>
          </a:xfrm>
        </p:spPr>
        <p:txBody>
          <a:bodyPr/>
          <a:lstStyle>
            <a:lvl1pPr>
              <a:defRPr>
                <a:latin typeface="Arial Narrow" pitchFamily="34" charset="0"/>
              </a:defRPr>
            </a:lvl1pPr>
            <a:lvl2pPr>
              <a:defRPr>
                <a:latin typeface="Arial Narrow" pitchFamily="34" charset="0"/>
              </a:defRPr>
            </a:lvl2pPr>
            <a:lvl3pPr>
              <a:defRPr>
                <a:latin typeface="Arial Narrow" pitchFamily="34" charset="0"/>
              </a:defRPr>
            </a:lvl3pPr>
            <a:lvl4pPr>
              <a:defRPr>
                <a:latin typeface="Arial Narrow" pitchFamily="34" charset="0"/>
              </a:defRPr>
            </a:lvl4pPr>
            <a:lvl5pPr>
              <a:defRPr>
                <a:latin typeface="Arial Narrow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615610" y="1895475"/>
            <a:ext cx="4259199" cy="1410643"/>
          </a:xfrm>
        </p:spPr>
        <p:txBody>
          <a:bodyPr/>
          <a:lstStyle>
            <a:lvl1pPr>
              <a:defRPr>
                <a:latin typeface="Arial Narrow" pitchFamily="34" charset="0"/>
              </a:defRPr>
            </a:lvl1pPr>
            <a:lvl2pPr>
              <a:defRPr>
                <a:latin typeface="Arial Narrow" pitchFamily="34" charset="0"/>
              </a:defRPr>
            </a:lvl2pPr>
            <a:lvl3pPr>
              <a:defRPr>
                <a:latin typeface="Arial Narrow" pitchFamily="34" charset="0"/>
              </a:defRPr>
            </a:lvl3pPr>
            <a:lvl4pPr>
              <a:defRPr>
                <a:latin typeface="Arial Narrow" pitchFamily="34" charset="0"/>
              </a:defRPr>
            </a:lvl4pPr>
            <a:lvl5pPr>
              <a:defRPr>
                <a:latin typeface="Arial Narrow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65177" y="1371602"/>
            <a:ext cx="4259199" cy="346249"/>
          </a:xfrm>
        </p:spPr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615610" y="1371602"/>
            <a:ext cx="4259199" cy="346249"/>
          </a:xfrm>
        </p:spPr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149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6CDCE8-3147-48D6-9867-3145A0B0E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758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6CDCE8-3147-48D6-9867-3145A0B0E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133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1619897_Template_B_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" y="0"/>
            <a:ext cx="9142400" cy="6858000"/>
          </a:xfrm>
          <a:prstGeom prst="rect">
            <a:avLst/>
          </a:prstGeom>
        </p:spPr>
      </p:pic>
      <p:sp>
        <p:nvSpPr>
          <p:cNvPr id="200706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31967" y="5996288"/>
            <a:ext cx="8480066" cy="353943"/>
          </a:xfrm>
          <a:prstGeom prst="rect">
            <a:avLst/>
          </a:prstGeom>
        </p:spPr>
        <p:txBody>
          <a:bodyPr lIns="91440" tIns="0" rIns="91440" bIns="45720"/>
          <a:lstStyle>
            <a:lvl1pPr algn="ctr">
              <a:tabLst>
                <a:tab pos="1025525" algn="l"/>
              </a:tabLst>
              <a:defRPr sz="2000" b="1" i="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32906" y="4752975"/>
            <a:ext cx="8478188" cy="1164549"/>
          </a:xfrm>
        </p:spPr>
        <p:txBody>
          <a:bodyPr bIns="0"/>
          <a:lstStyle>
            <a:lvl1pPr algn="ctr">
              <a:defRPr sz="40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975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1619897_Template_A_Body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01" y="0"/>
            <a:ext cx="9142400" cy="6858000"/>
          </a:xfrm>
          <a:prstGeom prst="rect">
            <a:avLst/>
          </a:prstGeom>
        </p:spPr>
      </p:pic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9194" y="128323"/>
            <a:ext cx="676978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45720" rIns="4572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9968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21176" y="6548440"/>
            <a:ext cx="50165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None/>
              <a:defRPr sz="900" b="0">
                <a:solidFill>
                  <a:schemeClr val="bg1"/>
                </a:solidFill>
                <a:effectLst/>
                <a:latin typeface="Arial Narrow" panose="020B0606020202030204" pitchFamily="34" charset="0"/>
              </a:defRPr>
            </a:lvl1pPr>
          </a:lstStyle>
          <a:p>
            <a:fld id="{496CDCE8-3147-48D6-9867-3145A0B0EC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69193" y="1371600"/>
            <a:ext cx="8604504" cy="1826141"/>
          </a:xfrm>
          <a:prstGeom prst="rect">
            <a:avLst/>
          </a:prstGeom>
        </p:spPr>
        <p:txBody>
          <a:bodyPr vert="horz" lIns="45720" tIns="45720" rIns="45720" bIns="4572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02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  <a:ea typeface="+mj-ea"/>
          <a:cs typeface="Arial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75" b="1">
          <a:solidFill>
            <a:srgbClr val="000000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75" b="1">
          <a:solidFill>
            <a:srgbClr val="000000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75" b="1">
          <a:solidFill>
            <a:srgbClr val="000000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75" b="1">
          <a:solidFill>
            <a:srgbClr val="000000"/>
          </a:solidFill>
          <a:latin typeface="Arial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75" b="1">
          <a:solidFill>
            <a:srgbClr val="000000"/>
          </a:solidFill>
          <a:latin typeface="Arial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75" b="1">
          <a:solidFill>
            <a:srgbClr val="000000"/>
          </a:solidFill>
          <a:latin typeface="Arial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75" b="1">
          <a:solidFill>
            <a:srgbClr val="000000"/>
          </a:solidFill>
          <a:latin typeface="Arial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75" b="1">
          <a:solidFill>
            <a:srgbClr val="000000"/>
          </a:solidFill>
          <a:latin typeface="Arial" charset="0"/>
        </a:defRPr>
      </a:lvl9pPr>
    </p:titleStyle>
    <p:bodyStyle>
      <a:lvl1pPr algn="l" rtl="0" eaLnBrk="1" fontAlgn="base" hangingPunct="1">
        <a:lnSpc>
          <a:spcPct val="100000"/>
        </a:lnSpc>
        <a:spcBef>
          <a:spcPts val="225"/>
        </a:spcBef>
        <a:spcAft>
          <a:spcPts val="300"/>
        </a:spcAft>
        <a:buClr>
          <a:schemeClr val="accent2"/>
        </a:buClr>
        <a:buFont typeface="Webdings" pitchFamily="18" charset="2"/>
        <a:buNone/>
        <a:defRPr lang="en-US" sz="2400" dirty="0" smtClean="0">
          <a:solidFill>
            <a:schemeClr val="tx1"/>
          </a:solidFill>
          <a:latin typeface="Arial Narrow" pitchFamily="34" charset="0"/>
          <a:ea typeface="+mn-ea"/>
          <a:cs typeface="Arial" pitchFamily="34" charset="0"/>
        </a:defRPr>
      </a:lvl1pPr>
      <a:lvl2pPr marL="211931" indent="-210741" algn="l" rtl="0" eaLnBrk="1" fontAlgn="base" hangingPunct="1">
        <a:lnSpc>
          <a:spcPct val="100000"/>
        </a:lnSpc>
        <a:spcBef>
          <a:spcPts val="225"/>
        </a:spcBef>
        <a:spcAft>
          <a:spcPts val="300"/>
        </a:spcAft>
        <a:buClr>
          <a:schemeClr val="accent2"/>
        </a:buClr>
        <a:buSzPct val="95000"/>
        <a:buFont typeface="Arial" pitchFamily="34" charset="0"/>
        <a:buChar char="•"/>
        <a:defRPr lang="en-US" sz="2400" dirty="0" smtClean="0">
          <a:solidFill>
            <a:schemeClr val="tx1"/>
          </a:solidFill>
          <a:latin typeface="Arial Narrow" pitchFamily="34" charset="0"/>
          <a:cs typeface="Arial" pitchFamily="34" charset="0"/>
        </a:defRPr>
      </a:lvl2pPr>
      <a:lvl3pPr marL="429816" indent="-217885" algn="l" rtl="0" eaLnBrk="1" fontAlgn="base" hangingPunct="1">
        <a:lnSpc>
          <a:spcPct val="100000"/>
        </a:lnSpc>
        <a:spcBef>
          <a:spcPts val="225"/>
        </a:spcBef>
        <a:spcAft>
          <a:spcPts val="300"/>
        </a:spcAft>
        <a:buClr>
          <a:schemeClr val="accent2"/>
        </a:buClr>
        <a:buSzPct val="80000"/>
        <a:buFont typeface="Arial" pitchFamily="34" charset="0"/>
        <a:buChar char="–"/>
        <a:defRPr lang="en-US" sz="2400" dirty="0" smtClean="0">
          <a:solidFill>
            <a:schemeClr val="tx1"/>
          </a:solidFill>
          <a:latin typeface="Arial Narrow" pitchFamily="34" charset="0"/>
          <a:cs typeface="Arial" pitchFamily="34" charset="0"/>
        </a:defRPr>
      </a:lvl3pPr>
      <a:lvl4pPr marL="640556" indent="-210741" algn="l" rtl="0" eaLnBrk="1" fontAlgn="base" hangingPunct="1">
        <a:lnSpc>
          <a:spcPct val="100000"/>
        </a:lnSpc>
        <a:spcBef>
          <a:spcPts val="225"/>
        </a:spcBef>
        <a:spcAft>
          <a:spcPts val="300"/>
        </a:spcAft>
        <a:buClr>
          <a:schemeClr val="accent2"/>
        </a:buClr>
        <a:buSzPct val="70000"/>
        <a:buFont typeface="Arial" pitchFamily="34" charset="0"/>
        <a:buChar char="•"/>
        <a:defRPr lang="en-US" sz="1200" dirty="0" smtClean="0">
          <a:solidFill>
            <a:schemeClr val="tx1"/>
          </a:solidFill>
          <a:latin typeface="Arial Narrow" pitchFamily="34" charset="0"/>
          <a:cs typeface="Arial" pitchFamily="34" charset="0"/>
        </a:defRPr>
      </a:lvl4pPr>
      <a:lvl5pPr marL="640556" indent="217885" algn="l" rtl="0" eaLnBrk="1" fontAlgn="base" hangingPunct="1">
        <a:lnSpc>
          <a:spcPct val="100000"/>
        </a:lnSpc>
        <a:spcBef>
          <a:spcPts val="225"/>
        </a:spcBef>
        <a:spcAft>
          <a:spcPts val="300"/>
        </a:spcAft>
        <a:buClr>
          <a:schemeClr val="accent2"/>
        </a:buClr>
        <a:buSzPct val="60000"/>
        <a:buFont typeface="Arial" pitchFamily="34" charset="0"/>
        <a:buChar char="–"/>
        <a:defRPr lang="en-US" sz="1200" dirty="0" smtClean="0">
          <a:solidFill>
            <a:schemeClr val="tx1"/>
          </a:solidFill>
          <a:latin typeface="Arial Narrow" pitchFamily="34" charset="0"/>
          <a:cs typeface="Arial" pitchFamily="34" charset="0"/>
        </a:defRPr>
      </a:lvl5pPr>
      <a:lvl6pPr marL="1584722" indent="-298847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Symbol" pitchFamily="18" charset="2"/>
        <a:buChar char="-"/>
        <a:defRPr>
          <a:solidFill>
            <a:srgbClr val="000000"/>
          </a:solidFill>
          <a:latin typeface="+mn-lt"/>
        </a:defRPr>
      </a:lvl6pPr>
      <a:lvl7pPr marL="1927622" indent="-298847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Symbol" pitchFamily="18" charset="2"/>
        <a:buChar char="-"/>
        <a:defRPr>
          <a:solidFill>
            <a:srgbClr val="000000"/>
          </a:solidFill>
          <a:latin typeface="+mn-lt"/>
        </a:defRPr>
      </a:lvl7pPr>
      <a:lvl8pPr marL="2270522" indent="-298847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Symbol" pitchFamily="18" charset="2"/>
        <a:buChar char="-"/>
        <a:defRPr>
          <a:solidFill>
            <a:srgbClr val="000000"/>
          </a:solidFill>
          <a:latin typeface="+mn-lt"/>
        </a:defRPr>
      </a:lvl8pPr>
      <a:lvl9pPr marL="2613422" indent="-298847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Symbol" pitchFamily="18" charset="2"/>
        <a:buChar char="-"/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1619897_Template_A_Body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00" y="0"/>
            <a:ext cx="9142400" cy="6858000"/>
          </a:xfrm>
          <a:prstGeom prst="rect">
            <a:avLst/>
          </a:prstGeom>
        </p:spPr>
      </p:pic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9194" y="128323"/>
            <a:ext cx="676978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45720" rIns="4572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9968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21175" y="6548438"/>
            <a:ext cx="50165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None/>
              <a:defRPr sz="1200" b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fld id="{496CDCE8-3147-48D6-9867-3145A0B0EC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69193" y="1371600"/>
            <a:ext cx="8604504" cy="1897955"/>
          </a:xfrm>
          <a:prstGeom prst="rect">
            <a:avLst/>
          </a:prstGeom>
        </p:spPr>
        <p:txBody>
          <a:bodyPr vert="horz" lIns="45720" tIns="45720" rIns="45720" bIns="4572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14300" y="6548438"/>
            <a:ext cx="3873500" cy="282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665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  <a:ea typeface="+mj-ea"/>
          <a:cs typeface="Arial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charset="0"/>
        </a:defRPr>
      </a:lvl9pPr>
    </p:titleStyle>
    <p:bodyStyle>
      <a:lvl1pPr algn="l" rtl="0" eaLnBrk="1" fontAlgn="base" hangingPunct="1">
        <a:lnSpc>
          <a:spcPct val="100000"/>
        </a:lnSpc>
        <a:spcBef>
          <a:spcPts val="300"/>
        </a:spcBef>
        <a:spcAft>
          <a:spcPts val="400"/>
        </a:spcAft>
        <a:buClr>
          <a:schemeClr val="accent2"/>
        </a:buClr>
        <a:buFont typeface="Webdings" pitchFamily="18" charset="2"/>
        <a:buNone/>
        <a:defRPr lang="en-US" sz="2400" b="1" dirty="0" smtClean="0">
          <a:solidFill>
            <a:schemeClr val="tx1"/>
          </a:solidFill>
          <a:latin typeface="Arial Narrow" pitchFamily="34" charset="0"/>
          <a:ea typeface="+mn-ea"/>
          <a:cs typeface="Arial" pitchFamily="34" charset="0"/>
        </a:defRPr>
      </a:lvl1pPr>
      <a:lvl2pPr marL="282575" indent="-280988" algn="l" rtl="0" eaLnBrk="1" fontAlgn="base" hangingPunct="1">
        <a:lnSpc>
          <a:spcPct val="100000"/>
        </a:lnSpc>
        <a:spcBef>
          <a:spcPts val="300"/>
        </a:spcBef>
        <a:spcAft>
          <a:spcPts val="400"/>
        </a:spcAft>
        <a:buClr>
          <a:schemeClr val="accent2"/>
        </a:buClr>
        <a:buSzPct val="95000"/>
        <a:buFont typeface="Arial" pitchFamily="34" charset="0"/>
        <a:buChar char="•"/>
        <a:defRPr lang="en-US" sz="2000" b="1" dirty="0" smtClean="0">
          <a:solidFill>
            <a:schemeClr val="tx1"/>
          </a:solidFill>
          <a:latin typeface="Arial Narrow" pitchFamily="34" charset="0"/>
          <a:cs typeface="Arial" pitchFamily="34" charset="0"/>
        </a:defRPr>
      </a:lvl2pPr>
      <a:lvl3pPr marL="573088" indent="-290513" algn="l" rtl="0" eaLnBrk="1" fontAlgn="base" hangingPunct="1">
        <a:lnSpc>
          <a:spcPct val="100000"/>
        </a:lnSpc>
        <a:spcBef>
          <a:spcPts val="300"/>
        </a:spcBef>
        <a:spcAft>
          <a:spcPts val="400"/>
        </a:spcAft>
        <a:buClr>
          <a:schemeClr val="accent2"/>
        </a:buClr>
        <a:buSzPct val="80000"/>
        <a:buFont typeface="Arial" pitchFamily="34" charset="0"/>
        <a:buChar char="–"/>
        <a:defRPr lang="en-US" sz="1800" b="1" dirty="0" smtClean="0">
          <a:solidFill>
            <a:schemeClr val="tx1"/>
          </a:solidFill>
          <a:latin typeface="Arial Narrow" pitchFamily="34" charset="0"/>
          <a:cs typeface="Arial" pitchFamily="34" charset="0"/>
        </a:defRPr>
      </a:lvl3pPr>
      <a:lvl4pPr marL="854075" indent="-280988" algn="l" rtl="0" eaLnBrk="1" fontAlgn="base" hangingPunct="1">
        <a:lnSpc>
          <a:spcPct val="100000"/>
        </a:lnSpc>
        <a:spcBef>
          <a:spcPts val="300"/>
        </a:spcBef>
        <a:spcAft>
          <a:spcPts val="400"/>
        </a:spcAft>
        <a:buClr>
          <a:schemeClr val="accent2"/>
        </a:buClr>
        <a:buSzPct val="70000"/>
        <a:buFont typeface="Arial" pitchFamily="34" charset="0"/>
        <a:buChar char="•"/>
        <a:defRPr lang="en-US" sz="1600" b="1" dirty="0" smtClean="0">
          <a:solidFill>
            <a:schemeClr val="tx1"/>
          </a:solidFill>
          <a:latin typeface="Arial Narrow" pitchFamily="34" charset="0"/>
          <a:cs typeface="Arial" pitchFamily="34" charset="0"/>
        </a:defRPr>
      </a:lvl4pPr>
      <a:lvl5pPr marL="854075" indent="290513" algn="l" rtl="0" eaLnBrk="1" fontAlgn="base" hangingPunct="1">
        <a:lnSpc>
          <a:spcPct val="100000"/>
        </a:lnSpc>
        <a:spcBef>
          <a:spcPts val="300"/>
        </a:spcBef>
        <a:spcAft>
          <a:spcPts val="400"/>
        </a:spcAft>
        <a:buClr>
          <a:schemeClr val="accent2"/>
        </a:buClr>
        <a:buSzPct val="60000"/>
        <a:buFont typeface="Arial" pitchFamily="34" charset="0"/>
        <a:buChar char="–"/>
        <a:defRPr lang="en-US" sz="1600" b="1" dirty="0" smtClean="0">
          <a:solidFill>
            <a:schemeClr val="tx1"/>
          </a:solidFill>
          <a:latin typeface="Arial Narrow" pitchFamily="34" charset="0"/>
          <a:cs typeface="Arial" pitchFamily="34" charset="0"/>
        </a:defRPr>
      </a:lvl5pPr>
      <a:lvl6pPr marL="2112963" indent="-398463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Symbol" pitchFamily="18" charset="2"/>
        <a:buChar char="-"/>
        <a:defRPr>
          <a:solidFill>
            <a:srgbClr val="000000"/>
          </a:solidFill>
          <a:latin typeface="+mn-lt"/>
        </a:defRPr>
      </a:lvl6pPr>
      <a:lvl7pPr marL="2570163" indent="-398463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Symbol" pitchFamily="18" charset="2"/>
        <a:buChar char="-"/>
        <a:defRPr>
          <a:solidFill>
            <a:srgbClr val="000000"/>
          </a:solidFill>
          <a:latin typeface="+mn-lt"/>
        </a:defRPr>
      </a:lvl7pPr>
      <a:lvl8pPr marL="3027363" indent="-398463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Symbol" pitchFamily="18" charset="2"/>
        <a:buChar char="-"/>
        <a:defRPr>
          <a:solidFill>
            <a:srgbClr val="000000"/>
          </a:solidFill>
          <a:latin typeface="+mn-lt"/>
        </a:defRPr>
      </a:lvl8pPr>
      <a:lvl9pPr marL="3484563" indent="-398463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Symbol" pitchFamily="18" charset="2"/>
        <a:buChar char="-"/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332907" y="4793064"/>
            <a:ext cx="8478188" cy="1477109"/>
          </a:xfrm>
        </p:spPr>
        <p:txBody>
          <a:bodyPr/>
          <a:lstStyle/>
          <a:p>
            <a:r>
              <a:rPr lang="en-US" sz="3600" dirty="0" smtClean="0"/>
              <a:t>Blue Ridge Craft Trails Market Research</a:t>
            </a:r>
            <a:br>
              <a:rPr lang="en-US" sz="3600" dirty="0" smtClean="0"/>
            </a:br>
            <a:r>
              <a:rPr lang="en-US" sz="3600" dirty="0" smtClean="0"/>
              <a:t>October 2017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64" y="1369438"/>
            <a:ext cx="2542233" cy="2572597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70690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83" y="-82692"/>
            <a:ext cx="6948541" cy="1043654"/>
          </a:xfrm>
        </p:spPr>
        <p:txBody>
          <a:bodyPr/>
          <a:lstStyle/>
          <a:p>
            <a:r>
              <a:rPr lang="en-US" sz="2700" dirty="0" smtClean="0"/>
              <a:t>Which of the following do you see at the most promising way to increase your sales and income?</a:t>
            </a:r>
            <a:endParaRPr lang="en-US" sz="27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34685A7D-9D2B-4563-880B-8149DCF7CCA4}" type="slidenum">
              <a:rPr lang="en-US" smtClean="0">
                <a:solidFill>
                  <a:srgbClr val="FFFFFF"/>
                </a:solidFill>
              </a:rPr>
              <a:pPr>
                <a:buClr>
                  <a:srgbClr val="000000"/>
                </a:buClr>
              </a:pPr>
              <a:t>10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637225547"/>
              </p:ext>
            </p:extLst>
          </p:nvPr>
        </p:nvGraphicFramePr>
        <p:xfrm>
          <a:off x="-128789" y="1171977"/>
          <a:ext cx="9272789" cy="5190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208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34685A7D-9D2B-4563-880B-8149DCF7CCA4}" type="slidenum">
              <a:rPr lang="en-US" smtClean="0">
                <a:solidFill>
                  <a:srgbClr val="FFFFFF"/>
                </a:solidFill>
              </a:rPr>
              <a:pPr>
                <a:buClr>
                  <a:srgbClr val="000000"/>
                </a:buClr>
              </a:pPr>
              <a:t>11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67425" y="1223492"/>
            <a:ext cx="8702255" cy="4901342"/>
          </a:xfrm>
        </p:spPr>
        <p:txBody>
          <a:bodyPr/>
          <a:lstStyle/>
          <a:p>
            <a:r>
              <a:rPr lang="en-US" sz="2000" b="1" i="1" dirty="0" smtClean="0">
                <a:solidFill>
                  <a:schemeClr val="tx1"/>
                </a:solidFill>
              </a:rPr>
              <a:t>Other: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Commissions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All of the above focusing on one on one contact with the customer. Keeping our showroom open.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Spending more time creating things I want to </a:t>
            </a:r>
            <a:r>
              <a:rPr lang="en-US" sz="2000" b="1" dirty="0" smtClean="0">
                <a:solidFill>
                  <a:schemeClr val="tx1"/>
                </a:solidFill>
              </a:rPr>
              <a:t>sell.</a:t>
            </a:r>
            <a:endParaRPr lang="en-US" sz="2000" b="1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L</a:t>
            </a:r>
            <a:r>
              <a:rPr lang="en-US" sz="2000" b="1" dirty="0" smtClean="0">
                <a:solidFill>
                  <a:schemeClr val="tx1"/>
                </a:solidFill>
              </a:rPr>
              <a:t>ocal </a:t>
            </a:r>
            <a:r>
              <a:rPr lang="en-US" sz="2000" b="1" dirty="0">
                <a:solidFill>
                  <a:schemeClr val="tx1"/>
                </a:solidFill>
              </a:rPr>
              <a:t>farmers market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Having time to make more items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All of the above 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Public events/ Presentations - Roaming Artist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My own local retail gallery, operated co-operatively with 2 other artist friends who work in different mediums</a:t>
            </a:r>
            <a:r>
              <a:rPr lang="en-US" sz="2000" b="1" dirty="0" smtClean="0">
                <a:solidFill>
                  <a:schemeClr val="tx1"/>
                </a:solidFill>
              </a:rPr>
              <a:t>, provides </a:t>
            </a:r>
            <a:r>
              <a:rPr lang="en-US" sz="2000" b="1" dirty="0">
                <a:solidFill>
                  <a:schemeClr val="tx1"/>
                </a:solidFill>
              </a:rPr>
              <a:t>by far most of my income. We have been in the same location for 14 years and are consistently open </a:t>
            </a:r>
            <a:r>
              <a:rPr lang="en-US" sz="2000" b="1" dirty="0" smtClean="0">
                <a:solidFill>
                  <a:schemeClr val="tx1"/>
                </a:solidFill>
              </a:rPr>
              <a:t>7 days </a:t>
            </a:r>
            <a:r>
              <a:rPr lang="en-US" sz="2000" b="1" dirty="0">
                <a:solidFill>
                  <a:schemeClr val="tx1"/>
                </a:solidFill>
              </a:rPr>
              <a:t>a week.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Personal </a:t>
            </a:r>
            <a:r>
              <a:rPr lang="en-US" sz="2000" b="1" dirty="0">
                <a:solidFill>
                  <a:schemeClr val="tx1"/>
                </a:solidFill>
              </a:rPr>
              <a:t>referrals and people see my work in galleries and then contact </a:t>
            </a:r>
            <a:r>
              <a:rPr lang="en-US" sz="2000" b="1" dirty="0" smtClean="0">
                <a:solidFill>
                  <a:schemeClr val="tx1"/>
                </a:solidFill>
              </a:rPr>
              <a:t>me.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25" y="45309"/>
            <a:ext cx="6946808" cy="966381"/>
          </a:xfrm>
        </p:spPr>
        <p:txBody>
          <a:bodyPr/>
          <a:lstStyle/>
          <a:p>
            <a:r>
              <a:rPr lang="en-US" sz="2700" b="1" dirty="0" smtClean="0"/>
              <a:t>Which of the following do you see at the most promising way to increase your sales and income?</a:t>
            </a:r>
            <a:endParaRPr lang="en-US" sz="2700" b="1" dirty="0"/>
          </a:p>
        </p:txBody>
      </p:sp>
    </p:spTree>
    <p:extLst>
      <p:ext uri="{BB962C8B-B14F-4D97-AF65-F5344CB8AC3E}">
        <p14:creationId xmlns:p14="http://schemas.microsoft.com/office/powerpoint/2010/main" val="123393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34685A7D-9D2B-4563-880B-8149DCF7CCA4}" type="slidenum">
              <a:rPr lang="en-US" smtClean="0">
                <a:solidFill>
                  <a:srgbClr val="FFFFFF"/>
                </a:solidFill>
              </a:rPr>
              <a:pPr>
                <a:buClr>
                  <a:srgbClr val="000000"/>
                </a:buClr>
              </a:pPr>
              <a:t>12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67425" y="1223493"/>
            <a:ext cx="8702255" cy="5119350"/>
          </a:xfrm>
        </p:spPr>
        <p:txBody>
          <a:bodyPr/>
          <a:lstStyle/>
          <a:p>
            <a:r>
              <a:rPr lang="en-US" sz="2000" b="1" i="1" dirty="0" smtClean="0">
                <a:solidFill>
                  <a:schemeClr val="tx1"/>
                </a:solidFill>
              </a:rPr>
              <a:t>Other (cont’d):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Demonstration </a:t>
            </a:r>
            <a:r>
              <a:rPr lang="en-US" sz="2000" b="1" dirty="0">
                <a:solidFill>
                  <a:schemeClr val="tx1"/>
                </a:solidFill>
              </a:rPr>
              <a:t>of the craft creation on set days and times.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Have done all </a:t>
            </a:r>
            <a:r>
              <a:rPr lang="en-US" sz="2000" b="1" dirty="0" smtClean="0">
                <a:solidFill>
                  <a:schemeClr val="tx1"/>
                </a:solidFill>
              </a:rPr>
              <a:t>these, </a:t>
            </a:r>
            <a:r>
              <a:rPr lang="en-US" sz="2000" b="1" dirty="0">
                <a:solidFill>
                  <a:schemeClr val="tx1"/>
                </a:solidFill>
              </a:rPr>
              <a:t>bringing more </a:t>
            </a:r>
            <a:r>
              <a:rPr lang="en-US" sz="2000" b="1" dirty="0" smtClean="0">
                <a:solidFill>
                  <a:schemeClr val="tx1"/>
                </a:solidFill>
              </a:rPr>
              <a:t>craft lovers </a:t>
            </a:r>
            <a:r>
              <a:rPr lang="en-US" sz="2000" b="1" dirty="0">
                <a:solidFill>
                  <a:schemeClr val="tx1"/>
                </a:solidFill>
              </a:rPr>
              <a:t>and history to the </a:t>
            </a:r>
            <a:r>
              <a:rPr lang="en-US" sz="2000" b="1" dirty="0" smtClean="0">
                <a:solidFill>
                  <a:schemeClr val="tx1"/>
                </a:solidFill>
              </a:rPr>
              <a:t>historical weaving </a:t>
            </a:r>
            <a:r>
              <a:rPr lang="en-US" sz="2000" b="1" dirty="0">
                <a:solidFill>
                  <a:schemeClr val="tx1"/>
                </a:solidFill>
              </a:rPr>
              <a:t>industry we are </a:t>
            </a:r>
            <a:r>
              <a:rPr lang="en-US" sz="2000" b="1" dirty="0" smtClean="0">
                <a:solidFill>
                  <a:schemeClr val="tx1"/>
                </a:solidFill>
              </a:rPr>
              <a:t>at.</a:t>
            </a:r>
            <a:endParaRPr lang="en-US" sz="2000" b="1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We have just remodeled and added on to our house for a studio </a:t>
            </a:r>
            <a:r>
              <a:rPr lang="en-US" sz="2000" b="1" dirty="0" smtClean="0">
                <a:solidFill>
                  <a:schemeClr val="tx1"/>
                </a:solidFill>
              </a:rPr>
              <a:t>and separate gallery </a:t>
            </a:r>
            <a:r>
              <a:rPr lang="en-US" sz="2000" b="1" dirty="0">
                <a:solidFill>
                  <a:schemeClr val="tx1"/>
                </a:solidFill>
              </a:rPr>
              <a:t>space for visitors.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Retail </a:t>
            </a:r>
            <a:r>
              <a:rPr lang="en-US" sz="2000" b="1" dirty="0">
                <a:solidFill>
                  <a:schemeClr val="tx1"/>
                </a:solidFill>
              </a:rPr>
              <a:t>sales is key. Perhaps also featuring an artist doing their work in a venue that also sells the artist's </a:t>
            </a:r>
            <a:r>
              <a:rPr lang="en-US" sz="2000" b="1" dirty="0" smtClean="0">
                <a:solidFill>
                  <a:schemeClr val="tx1"/>
                </a:solidFill>
              </a:rPr>
              <a:t>work.</a:t>
            </a:r>
            <a:endParaRPr lang="en-US" sz="2000" b="1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Online sales, Festival </a:t>
            </a:r>
            <a:r>
              <a:rPr lang="en-US" sz="2000" b="1" dirty="0" smtClean="0">
                <a:solidFill>
                  <a:schemeClr val="tx1"/>
                </a:solidFill>
              </a:rPr>
              <a:t>sales, </a:t>
            </a:r>
            <a:r>
              <a:rPr lang="en-US" sz="2000" b="1" dirty="0">
                <a:solidFill>
                  <a:schemeClr val="tx1"/>
                </a:solidFill>
              </a:rPr>
              <a:t>and Studio Visits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If there are too many festivals though, the public </a:t>
            </a:r>
            <a:r>
              <a:rPr lang="en-US" sz="2000" b="1" dirty="0" smtClean="0">
                <a:solidFill>
                  <a:schemeClr val="tx1"/>
                </a:solidFill>
              </a:rPr>
              <a:t>loses interest. I </a:t>
            </a:r>
            <a:r>
              <a:rPr lang="en-US" sz="2000" b="1" dirty="0">
                <a:solidFill>
                  <a:schemeClr val="tx1"/>
                </a:solidFill>
              </a:rPr>
              <a:t>don't like to </a:t>
            </a:r>
            <a:r>
              <a:rPr lang="en-US" sz="2000" b="1" dirty="0" smtClean="0">
                <a:solidFill>
                  <a:schemeClr val="tx1"/>
                </a:solidFill>
              </a:rPr>
              <a:t>wholesale because </a:t>
            </a:r>
            <a:r>
              <a:rPr lang="en-US" sz="2000" b="1" dirty="0">
                <a:solidFill>
                  <a:schemeClr val="tx1"/>
                </a:solidFill>
              </a:rPr>
              <a:t>it takes a big cut out of my </a:t>
            </a:r>
            <a:r>
              <a:rPr lang="en-US" sz="2000" b="1" dirty="0" smtClean="0">
                <a:solidFill>
                  <a:schemeClr val="tx1"/>
                </a:solidFill>
              </a:rPr>
              <a:t>profit.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The items I make would never be viable in a business endeavor. The market is entirely over saturated, and </a:t>
            </a:r>
            <a:r>
              <a:rPr lang="en-US" sz="2000" b="1" dirty="0" smtClean="0">
                <a:solidFill>
                  <a:schemeClr val="tx1"/>
                </a:solidFill>
              </a:rPr>
              <a:t>the price </a:t>
            </a:r>
            <a:r>
              <a:rPr lang="en-US" sz="2000" b="1" dirty="0">
                <a:solidFill>
                  <a:schemeClr val="tx1"/>
                </a:solidFill>
              </a:rPr>
              <a:t>that would have to be set, would be non-competitive.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25" y="0"/>
            <a:ext cx="6966905" cy="992139"/>
          </a:xfrm>
        </p:spPr>
        <p:txBody>
          <a:bodyPr/>
          <a:lstStyle/>
          <a:p>
            <a:r>
              <a:rPr lang="en-US" sz="2700" b="1" dirty="0" smtClean="0"/>
              <a:t>Which of the following do you see at the most promising way to increase your sales and income?</a:t>
            </a:r>
            <a:endParaRPr lang="en-US" sz="2700" b="1" dirty="0"/>
          </a:p>
        </p:txBody>
      </p:sp>
    </p:spTree>
    <p:extLst>
      <p:ext uri="{BB962C8B-B14F-4D97-AF65-F5344CB8AC3E}">
        <p14:creationId xmlns:p14="http://schemas.microsoft.com/office/powerpoint/2010/main" val="253292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34685A7D-9D2B-4563-880B-8149DCF7CCA4}" type="slidenum">
              <a:rPr lang="en-US" smtClean="0">
                <a:solidFill>
                  <a:srgbClr val="FFFFFF"/>
                </a:solidFill>
              </a:rPr>
              <a:pPr>
                <a:buClr>
                  <a:srgbClr val="000000"/>
                </a:buClr>
              </a:pPr>
              <a:t>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67425" y="1223493"/>
            <a:ext cx="8702255" cy="4721805"/>
          </a:xfrm>
        </p:spPr>
        <p:txBody>
          <a:bodyPr/>
          <a:lstStyle/>
          <a:p>
            <a:r>
              <a:rPr lang="en-US" sz="2000" b="1" i="1" dirty="0" smtClean="0">
                <a:solidFill>
                  <a:schemeClr val="tx1"/>
                </a:solidFill>
              </a:rPr>
              <a:t>Other (cont’d):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Studio </a:t>
            </a:r>
            <a:r>
              <a:rPr lang="en-US" sz="2000" b="1" dirty="0">
                <a:solidFill>
                  <a:schemeClr val="tx1"/>
                </a:solidFill>
              </a:rPr>
              <a:t>visits and </a:t>
            </a:r>
            <a:r>
              <a:rPr lang="en-US" sz="2000" b="1" dirty="0" smtClean="0">
                <a:solidFill>
                  <a:schemeClr val="tx1"/>
                </a:solidFill>
              </a:rPr>
              <a:t>regular open </a:t>
            </a:r>
            <a:r>
              <a:rPr lang="en-US" sz="2000" b="1" dirty="0">
                <a:solidFill>
                  <a:schemeClr val="tx1"/>
                </a:solidFill>
              </a:rPr>
              <a:t>hours for studio work for me. I am semi-retired and don't do shows anymore. But I </a:t>
            </a:r>
            <a:r>
              <a:rPr lang="en-US" sz="2000" b="1" dirty="0" smtClean="0">
                <a:solidFill>
                  <a:schemeClr val="tx1"/>
                </a:solidFill>
              </a:rPr>
              <a:t>do have </a:t>
            </a:r>
            <a:r>
              <a:rPr lang="en-US" sz="2000" b="1" dirty="0">
                <a:solidFill>
                  <a:schemeClr val="tx1"/>
                </a:solidFill>
              </a:rPr>
              <a:t>things in craft shops and galleries.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Problem w/raising my prices to meet the % I need to give the studio.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All of the above except festivals </a:t>
            </a:r>
            <a:r>
              <a:rPr lang="en-US" sz="2000" b="1" dirty="0" smtClean="0">
                <a:solidFill>
                  <a:schemeClr val="tx1"/>
                </a:solidFill>
              </a:rPr>
              <a:t>so expensive </a:t>
            </a:r>
            <a:r>
              <a:rPr lang="en-US" sz="2000" b="1" dirty="0">
                <a:solidFill>
                  <a:schemeClr val="tx1"/>
                </a:solidFill>
              </a:rPr>
              <a:t>and there are so many in our area that the money spent has </a:t>
            </a:r>
            <a:r>
              <a:rPr lang="en-US" sz="2000" b="1" dirty="0" smtClean="0">
                <a:solidFill>
                  <a:schemeClr val="tx1"/>
                </a:solidFill>
              </a:rPr>
              <a:t>gone way </a:t>
            </a:r>
            <a:r>
              <a:rPr lang="en-US" sz="2000" b="1" dirty="0">
                <a:solidFill>
                  <a:schemeClr val="tx1"/>
                </a:solidFill>
              </a:rPr>
              <a:t>down over the past ten </a:t>
            </a:r>
            <a:r>
              <a:rPr lang="en-US" sz="2000" b="1" dirty="0" smtClean="0">
                <a:solidFill>
                  <a:schemeClr val="tx1"/>
                </a:solidFill>
              </a:rPr>
              <a:t>years.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I </a:t>
            </a:r>
            <a:r>
              <a:rPr lang="en-US" sz="2000" b="1" dirty="0">
                <a:solidFill>
                  <a:schemeClr val="tx1"/>
                </a:solidFill>
              </a:rPr>
              <a:t>have a steady retirement income, so revenue from my craft work is not critical. At this point in time I am </a:t>
            </a:r>
            <a:r>
              <a:rPr lang="en-US" sz="2000" b="1" dirty="0" smtClean="0">
                <a:solidFill>
                  <a:schemeClr val="tx1"/>
                </a:solidFill>
              </a:rPr>
              <a:t>not actively </a:t>
            </a:r>
            <a:r>
              <a:rPr lang="en-US" sz="2000" b="1" dirty="0">
                <a:solidFill>
                  <a:schemeClr val="tx1"/>
                </a:solidFill>
              </a:rPr>
              <a:t>seeking to increase income.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Bartering with professional brokers</a:t>
            </a:r>
            <a:endParaRPr lang="en-US" sz="2000" b="1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I'm not sure as I'm just getting started and am having a very difficult time finding anyone that will show or take </a:t>
            </a:r>
            <a:r>
              <a:rPr lang="en-US" sz="2000" b="1" dirty="0" smtClean="0">
                <a:solidFill>
                  <a:schemeClr val="tx1"/>
                </a:solidFill>
              </a:rPr>
              <a:t>my work</a:t>
            </a:r>
            <a:r>
              <a:rPr lang="en-US" sz="2000" b="1" dirty="0">
                <a:solidFill>
                  <a:schemeClr val="tx1"/>
                </a:solidFill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To increase sales for me is through studio and/or gallery since I do not use that venue </a:t>
            </a:r>
            <a:r>
              <a:rPr lang="en-US" sz="2000" b="1" dirty="0" smtClean="0">
                <a:solidFill>
                  <a:schemeClr val="tx1"/>
                </a:solidFill>
              </a:rPr>
              <a:t>presently.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25" y="0"/>
            <a:ext cx="6976953" cy="992139"/>
          </a:xfrm>
        </p:spPr>
        <p:txBody>
          <a:bodyPr/>
          <a:lstStyle/>
          <a:p>
            <a:r>
              <a:rPr lang="en-US" sz="2700" b="1" dirty="0" smtClean="0"/>
              <a:t>Which of the following do you see at the most promising way to increase your sales and income?</a:t>
            </a:r>
            <a:endParaRPr lang="en-US" sz="2700" b="1" dirty="0"/>
          </a:p>
        </p:txBody>
      </p:sp>
    </p:spTree>
    <p:extLst>
      <p:ext uri="{BB962C8B-B14F-4D97-AF65-F5344CB8AC3E}">
        <p14:creationId xmlns:p14="http://schemas.microsoft.com/office/powerpoint/2010/main" val="305896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most customers who purchase your work or frequent your business reside?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34685A7D-9D2B-4563-880B-8149DCF7CCA4}" type="slidenum">
              <a:rPr lang="en-US" smtClean="0">
                <a:solidFill>
                  <a:srgbClr val="FFFFFF"/>
                </a:solidFill>
              </a:rPr>
              <a:pPr>
                <a:buClr>
                  <a:srgbClr val="000000"/>
                </a:buClr>
              </a:pPr>
              <a:t>14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593753009"/>
              </p:ext>
            </p:extLst>
          </p:nvPr>
        </p:nvGraphicFramePr>
        <p:xfrm>
          <a:off x="167425" y="1165609"/>
          <a:ext cx="8718998" cy="5255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0079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people who buy my work/ frequent my business are…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34685A7D-9D2B-4563-880B-8149DCF7CCA4}" type="slidenum">
              <a:rPr lang="en-US" smtClean="0">
                <a:solidFill>
                  <a:srgbClr val="FFFFFF"/>
                </a:solidFill>
              </a:rPr>
              <a:pPr>
                <a:buClr>
                  <a:srgbClr val="000000"/>
                </a:buClr>
              </a:pPr>
              <a:t>15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163627128"/>
              </p:ext>
            </p:extLst>
          </p:nvPr>
        </p:nvGraphicFramePr>
        <p:xfrm>
          <a:off x="269194" y="1235948"/>
          <a:ext cx="8552834" cy="5190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212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531" y="128322"/>
            <a:ext cx="6380703" cy="966381"/>
          </a:xfrm>
        </p:spPr>
        <p:txBody>
          <a:bodyPr/>
          <a:lstStyle/>
          <a:p>
            <a:r>
              <a:rPr lang="en-US" sz="2500" dirty="0" smtClean="0"/>
              <a:t>Please select all of the activities below that you engage in as an artist or craftsperson or that you host at your location.</a:t>
            </a:r>
            <a:endParaRPr lang="en-US" sz="25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34685A7D-9D2B-4563-880B-8149DCF7CCA4}" type="slidenum">
              <a:rPr lang="en-US" smtClean="0">
                <a:solidFill>
                  <a:srgbClr val="FFFFFF"/>
                </a:solidFill>
              </a:rPr>
              <a:pPr>
                <a:buClr>
                  <a:srgbClr val="000000"/>
                </a:buClr>
              </a:pPr>
              <a:t>16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190624608"/>
              </p:ext>
            </p:extLst>
          </p:nvPr>
        </p:nvGraphicFramePr>
        <p:xfrm>
          <a:off x="128789" y="1184856"/>
          <a:ext cx="8718997" cy="5363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354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194" y="128323"/>
            <a:ext cx="5719624" cy="831850"/>
          </a:xfrm>
        </p:spPr>
        <p:txBody>
          <a:bodyPr/>
          <a:lstStyle/>
          <a:p>
            <a:r>
              <a:rPr lang="en-US" dirty="0" smtClean="0"/>
              <a:t>My business or organization is engaged in the following…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34685A7D-9D2B-4563-880B-8149DCF7CCA4}" type="slidenum">
              <a:rPr lang="en-US" smtClean="0">
                <a:solidFill>
                  <a:srgbClr val="FFFFFF"/>
                </a:solidFill>
              </a:rPr>
              <a:pPr>
                <a:buClr>
                  <a:srgbClr val="000000"/>
                </a:buClr>
              </a:pPr>
              <a:t>17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86188500"/>
              </p:ext>
            </p:extLst>
          </p:nvPr>
        </p:nvGraphicFramePr>
        <p:xfrm>
          <a:off x="0" y="1171977"/>
          <a:ext cx="8796270" cy="515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788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31" y="128323"/>
            <a:ext cx="6935945" cy="876229"/>
          </a:xfrm>
        </p:spPr>
        <p:txBody>
          <a:bodyPr/>
          <a:lstStyle/>
          <a:p>
            <a:r>
              <a:rPr lang="en-US" dirty="0" smtClean="0"/>
              <a:t>Is your studio or gallery open by appointment only, or do you have regular hours of operation?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34685A7D-9D2B-4563-880B-8149DCF7CCA4}" type="slidenum">
              <a:rPr lang="en-US" smtClean="0">
                <a:solidFill>
                  <a:srgbClr val="FFFFFF"/>
                </a:solidFill>
              </a:rPr>
              <a:pPr>
                <a:buClr>
                  <a:srgbClr val="000000"/>
                </a:buClr>
              </a:pPr>
              <a:t>18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946808370"/>
              </p:ext>
            </p:extLst>
          </p:nvPr>
        </p:nvGraphicFramePr>
        <p:xfrm>
          <a:off x="103031" y="1396999"/>
          <a:ext cx="8925059" cy="4926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37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your studio or gallery isn’t regularly open to visitors, why not? Please select all that apply.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34685A7D-9D2B-4563-880B-8149DCF7CCA4}" type="slidenum">
              <a:rPr lang="en-US" smtClean="0">
                <a:solidFill>
                  <a:srgbClr val="FFFFFF"/>
                </a:solidFill>
              </a:rPr>
              <a:pPr>
                <a:buClr>
                  <a:srgbClr val="000000"/>
                </a:buClr>
              </a:pPr>
              <a:t>19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86920466"/>
              </p:ext>
            </p:extLst>
          </p:nvPr>
        </p:nvGraphicFramePr>
        <p:xfrm>
          <a:off x="269193" y="1107583"/>
          <a:ext cx="8617229" cy="5331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461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000000"/>
              </a:buClr>
              <a:defRPr/>
            </a:pPr>
            <a:fld id="{7E41BBA8-0478-4520-96B0-41456C7D97E5}" type="slidenum">
              <a:rPr lang="en-US" smtClean="0">
                <a:solidFill>
                  <a:srgbClr val="FFFFFF"/>
                </a:solidFill>
              </a:rPr>
              <a:pPr>
                <a:buClr>
                  <a:srgbClr val="000000"/>
                </a:buClr>
                <a:defRPr/>
              </a:pPr>
              <a:t>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65176" y="1371600"/>
            <a:ext cx="8604504" cy="4883388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Research objective: to develop a profile of individuals involved in the arts and crafts sector in the BRNHA region as a means of understanding potential engagement in the Craft Trails initiative.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Online survey administered in October 2017 with the help of BRNHA partner organizations involved in the arts and crafts sector.</a:t>
            </a:r>
          </a:p>
          <a:p>
            <a:pPr marL="625475" lvl="1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256 survey completions received from a variety of different respondents involved in the sector, mostly in WNC.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An additional 84 survey completions using paper surveys distributed during summer BRNHA Craft Trails listening sessions.</a:t>
            </a:r>
          </a:p>
          <a:p>
            <a:pPr marL="625475" lvl="1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In some cases, paper survey questions were different than those administered online, so those responses are reported separately with these results.</a:t>
            </a:r>
            <a:endParaRPr lang="en-US" sz="24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 Ridge Craft Trails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68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business or organization is engaged in the following…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34685A7D-9D2B-4563-880B-8149DCF7CCA4}" type="slidenum">
              <a:rPr lang="en-US" smtClean="0">
                <a:solidFill>
                  <a:srgbClr val="FFFFFF"/>
                </a:solidFill>
              </a:rPr>
              <a:pPr>
                <a:buClr>
                  <a:srgbClr val="000000"/>
                </a:buClr>
              </a:pPr>
              <a:t>20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796291914"/>
              </p:ext>
            </p:extLst>
          </p:nvPr>
        </p:nvGraphicFramePr>
        <p:xfrm>
          <a:off x="516834" y="1178530"/>
          <a:ext cx="8150088" cy="515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992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34685A7D-9D2B-4563-880B-8149DCF7CCA4}" type="slidenum">
              <a:rPr lang="en-US" smtClean="0">
                <a:solidFill>
                  <a:srgbClr val="FFFFFF"/>
                </a:solidFill>
              </a:rPr>
              <a:pPr>
                <a:buClr>
                  <a:srgbClr val="000000"/>
                </a:buClr>
              </a:pPr>
              <a:t>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28789" y="1184856"/>
            <a:ext cx="8740891" cy="5427127"/>
          </a:xfrm>
        </p:spPr>
        <p:txBody>
          <a:bodyPr/>
          <a:lstStyle/>
          <a:p>
            <a:r>
              <a:rPr lang="en-US" sz="2000" b="1" i="1" dirty="0" smtClean="0">
                <a:solidFill>
                  <a:schemeClr val="tx1"/>
                </a:solidFill>
              </a:rPr>
              <a:t>Other: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Just haven’t offered that as option before. It is just me and I have a small studio in my home.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I only have a wheel in my garage. I go to an art school to glaze and fire.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There is very little business in traffic and unnecessary traffic is unwanted. Are craftsmen covered by </a:t>
            </a:r>
            <a:r>
              <a:rPr lang="en-US" sz="2000" b="1" dirty="0" smtClean="0">
                <a:solidFill>
                  <a:schemeClr val="tx1"/>
                </a:solidFill>
              </a:rPr>
              <a:t>the "</a:t>
            </a:r>
            <a:r>
              <a:rPr lang="en-US" sz="2000" b="1" dirty="0">
                <a:solidFill>
                  <a:schemeClr val="tx1"/>
                </a:solidFill>
              </a:rPr>
              <a:t>Agritourism Limited Liability Law"?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Working </a:t>
            </a:r>
            <a:r>
              <a:rPr lang="en-US" sz="2000" b="1" dirty="0">
                <a:solidFill>
                  <a:schemeClr val="tx1"/>
                </a:solidFill>
              </a:rPr>
              <a:t>from my home. Hope to have a studio and gallery on the property in the future.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Don't </a:t>
            </a:r>
            <a:r>
              <a:rPr lang="en-US" sz="2000" b="1" dirty="0">
                <a:solidFill>
                  <a:schemeClr val="tx1"/>
                </a:solidFill>
              </a:rPr>
              <a:t>have a gallery.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Location </a:t>
            </a:r>
            <a:r>
              <a:rPr lang="en-US" sz="2000" b="1" dirty="0">
                <a:solidFill>
                  <a:schemeClr val="tx1"/>
                </a:solidFill>
              </a:rPr>
              <a:t>of showroom is 5 miles from studio. Doing craft shows, cant be in two places at once.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I am in a new house and studio is on lower level. The neighborhood doesn’t encourage retail so I am trying </a:t>
            </a:r>
            <a:r>
              <a:rPr lang="en-US" sz="2000" b="1" dirty="0" smtClean="0">
                <a:solidFill>
                  <a:schemeClr val="tx1"/>
                </a:solidFill>
              </a:rPr>
              <a:t>to figure </a:t>
            </a:r>
            <a:r>
              <a:rPr lang="en-US" sz="2000" b="1" dirty="0">
                <a:solidFill>
                  <a:schemeClr val="tx1"/>
                </a:solidFill>
              </a:rPr>
              <a:t>out how to navigate this without creating a problem.</a:t>
            </a:r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If your studio or gallery isn’t regularly open to visitors, why not? Please select all that apply.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3814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34685A7D-9D2B-4563-880B-8149DCF7CCA4}" type="slidenum">
              <a:rPr lang="en-US" smtClean="0">
                <a:solidFill>
                  <a:srgbClr val="FFFFFF"/>
                </a:solidFill>
              </a:rPr>
              <a:pPr>
                <a:buClr>
                  <a:srgbClr val="000000"/>
                </a:buClr>
              </a:pPr>
              <a:t>22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28789" y="1184856"/>
            <a:ext cx="8740891" cy="5247590"/>
          </a:xfrm>
        </p:spPr>
        <p:txBody>
          <a:bodyPr/>
          <a:lstStyle/>
          <a:p>
            <a:r>
              <a:rPr lang="en-US" sz="2000" b="1" i="1" dirty="0" smtClean="0">
                <a:solidFill>
                  <a:schemeClr val="tx1"/>
                </a:solidFill>
              </a:rPr>
              <a:t>Other (cont’d):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I </a:t>
            </a:r>
            <a:r>
              <a:rPr lang="en-US" sz="2000" b="1" dirty="0">
                <a:solidFill>
                  <a:schemeClr val="tx1"/>
                </a:solidFill>
              </a:rPr>
              <a:t>am not a professional artist.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Drop </a:t>
            </a:r>
            <a:r>
              <a:rPr lang="en-US" sz="2000" b="1" dirty="0">
                <a:solidFill>
                  <a:schemeClr val="tx1"/>
                </a:solidFill>
              </a:rPr>
              <a:t>in visitors are always welcome, but I am a one man studio and do my own purchasing and delivery. It </a:t>
            </a:r>
            <a:r>
              <a:rPr lang="en-US" sz="2000" b="1" dirty="0" smtClean="0">
                <a:solidFill>
                  <a:schemeClr val="tx1"/>
                </a:solidFill>
              </a:rPr>
              <a:t>all depends </a:t>
            </a:r>
            <a:r>
              <a:rPr lang="en-US" sz="2000" b="1" dirty="0">
                <a:solidFill>
                  <a:schemeClr val="tx1"/>
                </a:solidFill>
              </a:rPr>
              <a:t>what is scheduled for my day if I am in the studio.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As self employed artists, we have to wear all hats. It is too expensive to pay someone to stay in my studio IN </a:t>
            </a:r>
            <a:r>
              <a:rPr lang="en-US" sz="2000" b="1" dirty="0" smtClean="0">
                <a:solidFill>
                  <a:schemeClr val="tx1"/>
                </a:solidFill>
              </a:rPr>
              <a:t>CASE a </a:t>
            </a:r>
            <a:r>
              <a:rPr lang="en-US" sz="2000" b="1" dirty="0">
                <a:solidFill>
                  <a:schemeClr val="tx1"/>
                </a:solidFill>
              </a:rPr>
              <a:t>customer comes by. Also, art festivals are 60% of my income, so I have to be out of town.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I would love to see a art/craft trail publication happen. It was successful before. But please, please figure out </a:t>
            </a:r>
            <a:r>
              <a:rPr lang="en-US" sz="2000" b="1" dirty="0" smtClean="0">
                <a:solidFill>
                  <a:schemeClr val="tx1"/>
                </a:solidFill>
              </a:rPr>
              <a:t>a way </a:t>
            </a:r>
            <a:r>
              <a:rPr lang="en-US" sz="2000" b="1" dirty="0">
                <a:solidFill>
                  <a:schemeClr val="tx1"/>
                </a:solidFill>
              </a:rPr>
              <a:t>to graciously convey the message to the public that as much as we as artists want to have your visit, we </a:t>
            </a:r>
            <a:r>
              <a:rPr lang="en-US" sz="2000" b="1" dirty="0" smtClean="0">
                <a:solidFill>
                  <a:schemeClr val="tx1"/>
                </a:solidFill>
              </a:rPr>
              <a:t>have to </a:t>
            </a:r>
            <a:r>
              <a:rPr lang="en-US" sz="2000" b="1" dirty="0">
                <a:solidFill>
                  <a:schemeClr val="tx1"/>
                </a:solidFill>
              </a:rPr>
              <a:t>ask for an appointment</a:t>
            </a:r>
            <a:r>
              <a:rPr lang="en-US" sz="2000" b="1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Work out of my home... don't want people to come to my home in an upscale </a:t>
            </a:r>
            <a:r>
              <a:rPr lang="en-US" sz="2000" b="1" dirty="0" smtClean="0">
                <a:solidFill>
                  <a:schemeClr val="tx1"/>
                </a:solidFill>
              </a:rPr>
              <a:t>neighborhood</a:t>
            </a:r>
            <a:r>
              <a:rPr lang="en-US" sz="2000" b="1" dirty="0">
                <a:solidFill>
                  <a:schemeClr val="tx1"/>
                </a:solidFill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Studio in home so by appointment </a:t>
            </a:r>
            <a:r>
              <a:rPr lang="en-US" sz="2000" b="1" dirty="0" smtClean="0">
                <a:solidFill>
                  <a:schemeClr val="tx1"/>
                </a:solidFill>
              </a:rPr>
              <a:t>only.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If your studio or gallery isn’t regularly open to visitors, why not? Please select all that apply.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5067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34685A7D-9D2B-4563-880B-8149DCF7CCA4}" type="slidenum">
              <a:rPr lang="en-US" smtClean="0">
                <a:solidFill>
                  <a:srgbClr val="FFFFFF"/>
                </a:solidFill>
              </a:rPr>
              <a:pPr>
                <a:buClr>
                  <a:srgbClr val="000000"/>
                </a:buClr>
              </a:pPr>
              <a:t>23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28789" y="1184856"/>
            <a:ext cx="8740891" cy="5247590"/>
          </a:xfrm>
        </p:spPr>
        <p:txBody>
          <a:bodyPr/>
          <a:lstStyle/>
          <a:p>
            <a:r>
              <a:rPr lang="en-US" sz="2000" b="1" i="1" dirty="0" smtClean="0">
                <a:solidFill>
                  <a:schemeClr val="tx1"/>
                </a:solidFill>
              </a:rPr>
              <a:t>Other (cont’d):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The </a:t>
            </a:r>
            <a:r>
              <a:rPr lang="en-US" sz="2000" b="1" dirty="0">
                <a:solidFill>
                  <a:schemeClr val="tx1"/>
                </a:solidFill>
              </a:rPr>
              <a:t>opportunity has never arisen. There are no studio tours in South Asheville. And the Southern Highland </a:t>
            </a:r>
            <a:r>
              <a:rPr lang="en-US" sz="2000" b="1" dirty="0" smtClean="0">
                <a:solidFill>
                  <a:schemeClr val="tx1"/>
                </a:solidFill>
              </a:rPr>
              <a:t>Craft Guild </a:t>
            </a:r>
            <a:r>
              <a:rPr lang="en-US" sz="2000" b="1" dirty="0">
                <a:solidFill>
                  <a:schemeClr val="tx1"/>
                </a:solidFill>
              </a:rPr>
              <a:t>(of which I'm a member) does not support studio visits.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Private residence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My studio is an 8 x10 bedroom inside my home, I make quilts, when working on abed size quilt there is very </a:t>
            </a:r>
            <a:r>
              <a:rPr lang="en-US" sz="2000" b="1" dirty="0" smtClean="0">
                <a:solidFill>
                  <a:schemeClr val="tx1"/>
                </a:solidFill>
              </a:rPr>
              <a:t>little room</a:t>
            </a:r>
            <a:r>
              <a:rPr lang="en-US" sz="2000" b="1" dirty="0">
                <a:solidFill>
                  <a:schemeClr val="tx1"/>
                </a:solidFill>
              </a:rPr>
              <a:t>, I do not want customers in my home it would be an inconvenience to my family. I do not want to have </a:t>
            </a:r>
            <a:r>
              <a:rPr lang="en-US" sz="2000" b="1" dirty="0" smtClean="0">
                <a:solidFill>
                  <a:schemeClr val="tx1"/>
                </a:solidFill>
              </a:rPr>
              <a:t>to make </a:t>
            </a:r>
            <a:r>
              <a:rPr lang="en-US" sz="2000" b="1" dirty="0">
                <a:solidFill>
                  <a:schemeClr val="tx1"/>
                </a:solidFill>
              </a:rPr>
              <a:t>my home handicap accessible and I do not want the expense of extra insurance if some should fall or </a:t>
            </a:r>
            <a:r>
              <a:rPr lang="en-US" sz="2000" b="1" dirty="0" smtClean="0">
                <a:solidFill>
                  <a:schemeClr val="tx1"/>
                </a:solidFill>
              </a:rPr>
              <a:t>get hurt</a:t>
            </a:r>
            <a:r>
              <a:rPr lang="en-US" sz="2000" b="1" dirty="0">
                <a:solidFill>
                  <a:schemeClr val="tx1"/>
                </a:solidFill>
              </a:rPr>
              <a:t>. I am a member of Southern Highland Craft Guild and their galleries carry my items, they handle sells </a:t>
            </a:r>
            <a:r>
              <a:rPr lang="en-US" sz="2000" b="1" dirty="0" smtClean="0">
                <a:solidFill>
                  <a:schemeClr val="tx1"/>
                </a:solidFill>
              </a:rPr>
              <a:t>which allows </a:t>
            </a:r>
            <a:r>
              <a:rPr lang="en-US" sz="2000" b="1" dirty="0">
                <a:solidFill>
                  <a:schemeClr val="tx1"/>
                </a:solidFill>
              </a:rPr>
              <a:t>me more time to be an </a:t>
            </a:r>
            <a:r>
              <a:rPr lang="en-US" sz="2000" b="1" dirty="0" smtClean="0">
                <a:solidFill>
                  <a:schemeClr val="tx1"/>
                </a:solidFill>
              </a:rPr>
              <a:t>artist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I have a day job.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Gallery is the forge, I am a blacksmith/ metal artist, teach classes.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Work in a small home space.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If your studio or gallery isn’t regularly open to visitors, why not? Please select all that apply.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1587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34685A7D-9D2B-4563-880B-8149DCF7CCA4}" type="slidenum">
              <a:rPr lang="en-US" smtClean="0">
                <a:solidFill>
                  <a:srgbClr val="FFFFFF"/>
                </a:solidFill>
              </a:rPr>
              <a:pPr>
                <a:buClr>
                  <a:srgbClr val="000000"/>
                </a:buClr>
              </a:pPr>
              <a:t>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28789" y="1184856"/>
            <a:ext cx="8740891" cy="5247590"/>
          </a:xfrm>
        </p:spPr>
        <p:txBody>
          <a:bodyPr/>
          <a:lstStyle/>
          <a:p>
            <a:r>
              <a:rPr lang="en-US" sz="2000" b="1" i="1" dirty="0" smtClean="0">
                <a:solidFill>
                  <a:schemeClr val="tx1"/>
                </a:solidFill>
              </a:rPr>
              <a:t>Other (cont’d):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My studio is deliberately hidden from visitors and my gallery is always open.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If I'm home at studio I'm open. I have a mini gallery and part of my basement also has a retail space . I just </a:t>
            </a:r>
            <a:r>
              <a:rPr lang="en-US" sz="2000" b="1" dirty="0" smtClean="0">
                <a:solidFill>
                  <a:schemeClr val="tx1"/>
                </a:solidFill>
              </a:rPr>
              <a:t>prefer to </a:t>
            </a:r>
            <a:r>
              <a:rPr lang="en-US" sz="2000" b="1" dirty="0">
                <a:solidFill>
                  <a:schemeClr val="tx1"/>
                </a:solidFill>
              </a:rPr>
              <a:t>get a call ahead of time to be sure I'm here ( 90%) I'm usually here but it's nice to make sure I'm not working </a:t>
            </a:r>
            <a:r>
              <a:rPr lang="en-US" sz="2000" b="1" dirty="0" smtClean="0">
                <a:solidFill>
                  <a:schemeClr val="tx1"/>
                </a:solidFill>
              </a:rPr>
              <a:t>in my </a:t>
            </a:r>
            <a:r>
              <a:rPr lang="en-US" sz="2000" b="1" dirty="0">
                <a:solidFill>
                  <a:schemeClr val="tx1"/>
                </a:solidFill>
              </a:rPr>
              <a:t>pjs lol ! It happens often as I go check something and get caught up ooops ! Also have a rambunctious </a:t>
            </a:r>
            <a:r>
              <a:rPr lang="en-US" sz="2000" b="1" dirty="0" smtClean="0">
                <a:solidFill>
                  <a:schemeClr val="tx1"/>
                </a:solidFill>
              </a:rPr>
              <a:t>Airedale puppy </a:t>
            </a:r>
            <a:r>
              <a:rPr lang="en-US" sz="2000" b="1" dirty="0">
                <a:solidFill>
                  <a:schemeClr val="tx1"/>
                </a:solidFill>
              </a:rPr>
              <a:t>at this time that hasn't calmed down yet </a:t>
            </a:r>
            <a:r>
              <a:rPr lang="en-US" sz="2000" b="1" dirty="0" smtClean="0">
                <a:solidFill>
                  <a:schemeClr val="tx1"/>
                </a:solidFill>
              </a:rPr>
              <a:t>.  </a:t>
            </a:r>
            <a:r>
              <a:rPr lang="en-US" sz="2000" b="1" dirty="0">
                <a:solidFill>
                  <a:schemeClr val="tx1"/>
                </a:solidFill>
              </a:rPr>
              <a:t>Saying all this but I'm open to unexpected visitors anytime except if I'm at a show or dentist or food shopping </a:t>
            </a:r>
            <a:r>
              <a:rPr lang="en-US" sz="2000" b="1" dirty="0" smtClean="0">
                <a:solidFill>
                  <a:schemeClr val="tx1"/>
                </a:solidFill>
              </a:rPr>
              <a:t>etc.  </a:t>
            </a:r>
            <a:r>
              <a:rPr lang="en-US" sz="2000" b="1" dirty="0">
                <a:solidFill>
                  <a:schemeClr val="tx1"/>
                </a:solidFill>
              </a:rPr>
              <a:t>I work alone so can't be here 100% of the time yet I'd say 90% someone would find me 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My studio is in my home and I don't want to let strangers in at any time day or night. Safer for me if it's </a:t>
            </a:r>
            <a:r>
              <a:rPr lang="en-US" sz="2000" b="1" dirty="0" smtClean="0">
                <a:solidFill>
                  <a:schemeClr val="tx1"/>
                </a:solidFill>
              </a:rPr>
              <a:t>by appointment </a:t>
            </a:r>
            <a:r>
              <a:rPr lang="en-US" sz="2000" b="1" dirty="0">
                <a:solidFill>
                  <a:schemeClr val="tx1"/>
                </a:solidFill>
              </a:rPr>
              <a:t>and then I am prepared and presentable </a:t>
            </a:r>
            <a:r>
              <a:rPr lang="en-US" sz="2000" b="1" dirty="0" smtClean="0">
                <a:solidFill>
                  <a:schemeClr val="tx1"/>
                </a:solidFill>
              </a:rPr>
              <a:t>too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Another job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In home studio only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Security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If your studio or gallery isn’t regularly open to visitors, why not? Please select all that apply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227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34685A7D-9D2B-4563-880B-8149DCF7CCA4}" type="slidenum">
              <a:rPr lang="en-US" smtClean="0">
                <a:solidFill>
                  <a:srgbClr val="FFFFFF"/>
                </a:solidFill>
              </a:rPr>
              <a:pPr>
                <a:buClr>
                  <a:srgbClr val="000000"/>
                </a:buClr>
              </a:pPr>
              <a:t>25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28789" y="1184856"/>
            <a:ext cx="8740891" cy="6004208"/>
          </a:xfrm>
        </p:spPr>
        <p:txBody>
          <a:bodyPr/>
          <a:lstStyle/>
          <a:p>
            <a:r>
              <a:rPr lang="en-US" sz="2000" b="1" i="1" dirty="0" smtClean="0">
                <a:solidFill>
                  <a:schemeClr val="tx1"/>
                </a:solidFill>
              </a:rPr>
              <a:t>Other (cont’d):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We open </a:t>
            </a:r>
            <a:r>
              <a:rPr lang="en-US" sz="2000" b="1" dirty="0">
                <a:solidFill>
                  <a:schemeClr val="tx1"/>
                </a:solidFill>
              </a:rPr>
              <a:t>by </a:t>
            </a:r>
            <a:r>
              <a:rPr lang="en-US" sz="2000" b="1" dirty="0" smtClean="0">
                <a:solidFill>
                  <a:schemeClr val="tx1"/>
                </a:solidFill>
              </a:rPr>
              <a:t>appointment </a:t>
            </a:r>
            <a:r>
              <a:rPr lang="en-US" sz="2000" b="1" dirty="0">
                <a:solidFill>
                  <a:schemeClr val="tx1"/>
                </a:solidFill>
              </a:rPr>
              <a:t>but also once a month special events</a:t>
            </a:r>
            <a:r>
              <a:rPr lang="en-US" sz="2000" b="1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All of the above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We are in a residential location - we will be open if appointments are made. Otherwise, if we had regular </a:t>
            </a:r>
            <a:r>
              <a:rPr lang="en-US" sz="2000" b="1" dirty="0" smtClean="0">
                <a:solidFill>
                  <a:schemeClr val="tx1"/>
                </a:solidFill>
              </a:rPr>
              <a:t>gallery hours </a:t>
            </a:r>
            <a:r>
              <a:rPr lang="en-US" sz="2000" b="1" dirty="0">
                <a:solidFill>
                  <a:schemeClr val="tx1"/>
                </a:solidFill>
              </a:rPr>
              <a:t>we would have to hire someone while we are away doing wholesale ,retail shows and travel in general.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Very small space in my home in a residential area.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Never considered it as my studio is in my home. Would love to have opportunity other than Arts Council Open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Studio </a:t>
            </a:r>
            <a:r>
              <a:rPr lang="en-US" sz="2000" b="1" dirty="0">
                <a:solidFill>
                  <a:schemeClr val="tx1"/>
                </a:solidFill>
              </a:rPr>
              <a:t>weekend (last </a:t>
            </a:r>
            <a:r>
              <a:rPr lang="en-US" sz="2000" b="1" dirty="0" smtClean="0">
                <a:solidFill>
                  <a:schemeClr val="tx1"/>
                </a:solidFill>
              </a:rPr>
              <a:t>weekend </a:t>
            </a:r>
            <a:r>
              <a:rPr lang="en-US" sz="2000" b="1" dirty="0">
                <a:solidFill>
                  <a:schemeClr val="tx1"/>
                </a:solidFill>
              </a:rPr>
              <a:t>in Sept ) to have an open studio tour promoted by you or other </a:t>
            </a:r>
            <a:r>
              <a:rPr lang="en-US" sz="2000" b="1" dirty="0" smtClean="0">
                <a:solidFill>
                  <a:schemeClr val="tx1"/>
                </a:solidFill>
              </a:rPr>
              <a:t>groups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I work from my home not a store front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I have no studio.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Establishing a new more accessible studio at new location. Not open yet.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If your studio or gallery isn’t regularly open to visitors, why not? Please select all that apply.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4909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34685A7D-9D2B-4563-880B-8149DCF7CCA4}" type="slidenum">
              <a:rPr lang="en-US" smtClean="0">
                <a:solidFill>
                  <a:srgbClr val="FFFFFF"/>
                </a:solidFill>
              </a:rPr>
              <a:pPr>
                <a:buClr>
                  <a:srgbClr val="000000"/>
                </a:buClr>
              </a:pPr>
              <a:t>26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28789" y="1184856"/>
            <a:ext cx="8740891" cy="6004208"/>
          </a:xfrm>
        </p:spPr>
        <p:txBody>
          <a:bodyPr/>
          <a:lstStyle/>
          <a:p>
            <a:r>
              <a:rPr lang="en-US" sz="2000" b="1" i="1" dirty="0" smtClean="0">
                <a:solidFill>
                  <a:schemeClr val="tx1"/>
                </a:solidFill>
              </a:rPr>
              <a:t>Other (cont’d):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It's </a:t>
            </a:r>
            <a:r>
              <a:rPr lang="en-US" sz="2000" b="1" dirty="0">
                <a:solidFill>
                  <a:schemeClr val="tx1"/>
                </a:solidFill>
              </a:rPr>
              <a:t>in the lower level of my home and my hours vary. Sometimes I teach classes elsewhere</a:t>
            </a:r>
            <a:r>
              <a:rPr lang="en-US" sz="2000" b="1" dirty="0" smtClean="0">
                <a:solidFill>
                  <a:schemeClr val="tx1"/>
                </a:solidFill>
              </a:rPr>
              <a:t>. </a:t>
            </a:r>
            <a:r>
              <a:rPr lang="en-US" sz="2000" b="1" dirty="0">
                <a:solidFill>
                  <a:schemeClr val="tx1"/>
                </a:solidFill>
              </a:rPr>
              <a:t>Sometimes I teach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C</a:t>
            </a:r>
            <a:r>
              <a:rPr lang="en-US" sz="2000" b="1" dirty="0" smtClean="0">
                <a:solidFill>
                  <a:schemeClr val="tx1"/>
                </a:solidFill>
              </a:rPr>
              <a:t>lasses </a:t>
            </a:r>
            <a:r>
              <a:rPr lang="en-US" sz="2000" b="1" dirty="0">
                <a:solidFill>
                  <a:schemeClr val="tx1"/>
                </a:solidFill>
              </a:rPr>
              <a:t>in my studio.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Our studio is in our home.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Not interested in people coming to my home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Far away from the nearest town with galleries.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Work </a:t>
            </a:r>
            <a:r>
              <a:rPr lang="en-US" sz="2000" b="1" dirty="0">
                <a:solidFill>
                  <a:schemeClr val="tx1"/>
                </a:solidFill>
              </a:rPr>
              <a:t>out of </a:t>
            </a:r>
            <a:r>
              <a:rPr lang="en-US" sz="2000" b="1" dirty="0" smtClean="0">
                <a:solidFill>
                  <a:schemeClr val="tx1"/>
                </a:solidFill>
              </a:rPr>
              <a:t>home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We are a Quilt Guild and have little or no retail outlet. We attend several Festivals with our Fundraiser Quilt as </a:t>
            </a:r>
            <a:r>
              <a:rPr lang="en-US" sz="2000" b="1" dirty="0" smtClean="0">
                <a:solidFill>
                  <a:schemeClr val="tx1"/>
                </a:solidFill>
              </a:rPr>
              <a:t>a means </a:t>
            </a:r>
            <a:r>
              <a:rPr lang="en-US" sz="2000" b="1" dirty="0">
                <a:solidFill>
                  <a:schemeClr val="tx1"/>
                </a:solidFill>
              </a:rPr>
              <a:t>to raise revenue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I am currently a casual artist &amp; only work at my convenience to make gifts &amp; orders for friends &amp; relatives.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A combination of reasons:  concerned about theft and the visitors would interfere with my work schedule.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If your studio or gallery isn’t regularly open to visitors, why not? Please select all that apply.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9104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34685A7D-9D2B-4563-880B-8149DCF7CCA4}" type="slidenum">
              <a:rPr lang="en-US" smtClean="0">
                <a:solidFill>
                  <a:srgbClr val="FFFFFF"/>
                </a:solidFill>
              </a:rPr>
              <a:pPr>
                <a:buClr>
                  <a:srgbClr val="000000"/>
                </a:buClr>
              </a:pPr>
              <a:t>27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28789" y="1184856"/>
            <a:ext cx="8740891" cy="5696431"/>
          </a:xfrm>
        </p:spPr>
        <p:txBody>
          <a:bodyPr/>
          <a:lstStyle/>
          <a:p>
            <a:r>
              <a:rPr lang="en-US" sz="2000" b="1" i="1" dirty="0" smtClean="0">
                <a:solidFill>
                  <a:schemeClr val="tx1"/>
                </a:solidFill>
              </a:rPr>
              <a:t>Other (cont’d):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New to the area and not fully engaged in the arts and crafts community but hoping to do so in the </a:t>
            </a:r>
            <a:r>
              <a:rPr lang="en-US" sz="2000" b="1" dirty="0" smtClean="0">
                <a:solidFill>
                  <a:schemeClr val="tx1"/>
                </a:solidFill>
              </a:rPr>
              <a:t>future.</a:t>
            </a:r>
            <a:endParaRPr lang="en-US" sz="2000" b="1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Sell </a:t>
            </a:r>
            <a:r>
              <a:rPr lang="en-US" sz="2000" b="1" dirty="0">
                <a:solidFill>
                  <a:schemeClr val="tx1"/>
                </a:solidFill>
              </a:rPr>
              <a:t>product at local shops on commission, not from my own </a:t>
            </a:r>
            <a:r>
              <a:rPr lang="en-US" sz="2000" b="1" dirty="0" smtClean="0">
                <a:solidFill>
                  <a:schemeClr val="tx1"/>
                </a:solidFill>
              </a:rPr>
              <a:t>shop.</a:t>
            </a:r>
            <a:endParaRPr lang="en-US" sz="2000" b="1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I don't have a "proper" </a:t>
            </a:r>
            <a:r>
              <a:rPr lang="en-US" sz="2000" b="1" dirty="0" smtClean="0">
                <a:solidFill>
                  <a:schemeClr val="tx1"/>
                </a:solidFill>
              </a:rPr>
              <a:t>studio.</a:t>
            </a:r>
            <a:endParaRPr lang="en-US" sz="2000" b="1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I borrow studio space</a:t>
            </a:r>
            <a:r>
              <a:rPr lang="en-US" sz="2000" b="1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I was part of a gallery that had regular hours but it was not worth the time and effort to continue.  I enjoyed </a:t>
            </a:r>
            <a:r>
              <a:rPr lang="en-US" sz="2000" b="1" dirty="0" smtClean="0">
                <a:solidFill>
                  <a:schemeClr val="tx1"/>
                </a:solidFill>
              </a:rPr>
              <a:t>the interaction </a:t>
            </a:r>
            <a:r>
              <a:rPr lang="en-US" sz="2000" b="1" dirty="0">
                <a:solidFill>
                  <a:schemeClr val="tx1"/>
                </a:solidFill>
              </a:rPr>
              <a:t>and being part of the community, but it wasn’t self-supporting - my income from other sources had to </a:t>
            </a:r>
            <a:r>
              <a:rPr lang="en-US" sz="2000" b="1" dirty="0" smtClean="0">
                <a:solidFill>
                  <a:schemeClr val="tx1"/>
                </a:solidFill>
              </a:rPr>
              <a:t>go into the gallery.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I work out of my home/studio.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Shop is located in home.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I don’t have the money to open a shop.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My private space in my home.</a:t>
            </a:r>
            <a:endParaRPr lang="en-US" sz="20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If your studio or gallery isn’t regularly open to visitors, why not? Please select all that apply.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3555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34685A7D-9D2B-4563-880B-8149DCF7CCA4}" type="slidenum">
              <a:rPr lang="en-US" smtClean="0">
                <a:solidFill>
                  <a:srgbClr val="FFFFFF"/>
                </a:solidFill>
              </a:rPr>
              <a:pPr>
                <a:buClr>
                  <a:srgbClr val="000000"/>
                </a:buClr>
              </a:pPr>
              <a:t>28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28789" y="1184856"/>
            <a:ext cx="8740891" cy="6311984"/>
          </a:xfrm>
        </p:spPr>
        <p:txBody>
          <a:bodyPr/>
          <a:lstStyle/>
          <a:p>
            <a:r>
              <a:rPr lang="en-US" sz="2000" b="1" i="1" dirty="0" smtClean="0">
                <a:solidFill>
                  <a:schemeClr val="tx1"/>
                </a:solidFill>
              </a:rPr>
              <a:t>Other (cont’d):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My shop is not suited for opening to visitors. It is a bare bones operation for making items I do not try to </a:t>
            </a:r>
            <a:r>
              <a:rPr lang="en-US" sz="2000" b="1" dirty="0" smtClean="0">
                <a:solidFill>
                  <a:schemeClr val="tx1"/>
                </a:solidFill>
              </a:rPr>
              <a:t>sell. I make </a:t>
            </a:r>
            <a:r>
              <a:rPr lang="en-US" sz="2000" b="1" dirty="0">
                <a:solidFill>
                  <a:schemeClr val="tx1"/>
                </a:solidFill>
              </a:rPr>
              <a:t>them for family and friends, as gifts, rather than as products.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Have been Seriously ill for about 18 months. Starting to produce again for the first time in a few </a:t>
            </a:r>
            <a:r>
              <a:rPr lang="en-US" sz="2000" b="1" dirty="0" smtClean="0">
                <a:solidFill>
                  <a:schemeClr val="tx1"/>
                </a:solidFill>
              </a:rPr>
              <a:t>years.</a:t>
            </a:r>
            <a:endParaRPr lang="en-US" sz="2000" b="1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Our </a:t>
            </a:r>
            <a:r>
              <a:rPr lang="en-US" sz="2000" b="1" dirty="0">
                <a:solidFill>
                  <a:schemeClr val="tx1"/>
                </a:solidFill>
              </a:rPr>
              <a:t>venues are primarily performing arts. Crafts sold and host exhibits intermittently.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Just haven't done that. Am considering it for </a:t>
            </a:r>
            <a:r>
              <a:rPr lang="en-US" sz="2000" b="1" dirty="0" smtClean="0">
                <a:solidFill>
                  <a:schemeClr val="tx1"/>
                </a:solidFill>
              </a:rPr>
              <a:t>the coming </a:t>
            </a:r>
            <a:r>
              <a:rPr lang="en-US" sz="2000" b="1" dirty="0">
                <a:solidFill>
                  <a:schemeClr val="tx1"/>
                </a:solidFill>
              </a:rPr>
              <a:t>year.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I work from my home (writer/photographer) and do not want to open it to strangers.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No studio for myself</a:t>
            </a:r>
            <a:r>
              <a:rPr lang="en-US" sz="2000" b="1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Don’t </a:t>
            </a:r>
            <a:r>
              <a:rPr lang="en-US" sz="2000" b="1" dirty="0">
                <a:solidFill>
                  <a:schemeClr val="tx1"/>
                </a:solidFill>
              </a:rPr>
              <a:t>have the traffic to justify keeping studio open regular hours and it also interferes with </a:t>
            </a:r>
            <a:r>
              <a:rPr lang="en-US" sz="2000" b="1" dirty="0" smtClean="0">
                <a:solidFill>
                  <a:schemeClr val="tx1"/>
                </a:solidFill>
              </a:rPr>
              <a:t>production.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Staffing</a:t>
            </a:r>
            <a:endParaRPr lang="en-US" sz="20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If your studio or gallery isn’t regularly open to visitors, why not? Please select all that apply.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2685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34685A7D-9D2B-4563-880B-8149DCF7CCA4}" type="slidenum">
              <a:rPr lang="en-US" smtClean="0">
                <a:solidFill>
                  <a:srgbClr val="FFFFFF"/>
                </a:solidFill>
              </a:rPr>
              <a:pPr>
                <a:buClr>
                  <a:srgbClr val="000000"/>
                </a:buClr>
              </a:pPr>
              <a:t>29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28789" y="1184856"/>
            <a:ext cx="8740891" cy="6401753"/>
          </a:xfrm>
        </p:spPr>
        <p:txBody>
          <a:bodyPr/>
          <a:lstStyle/>
          <a:p>
            <a:r>
              <a:rPr lang="en-US" sz="2000" b="1" i="1" dirty="0" smtClean="0">
                <a:solidFill>
                  <a:schemeClr val="tx1"/>
                </a:solidFill>
              </a:rPr>
              <a:t>Other (cont’d):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Location was destroyed by fire. Can't afford another brick and mortar due to slow sales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I </a:t>
            </a:r>
            <a:r>
              <a:rPr lang="en-US" sz="2000" b="1" dirty="0">
                <a:solidFill>
                  <a:schemeClr val="tx1"/>
                </a:solidFill>
              </a:rPr>
              <a:t>sometimes exhibit in a local art guild, and that gallery does have regular hours.  I do teach out of my </a:t>
            </a:r>
            <a:r>
              <a:rPr lang="en-US" sz="2000" b="1" dirty="0" smtClean="0">
                <a:solidFill>
                  <a:schemeClr val="tx1"/>
                </a:solidFill>
              </a:rPr>
              <a:t>home.</a:t>
            </a:r>
            <a:endParaRPr lang="en-US" sz="2000" b="1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Studio</a:t>
            </a:r>
            <a:r>
              <a:rPr lang="en-US" sz="2000" b="1" dirty="0">
                <a:solidFill>
                  <a:schemeClr val="tx1"/>
                </a:solidFill>
              </a:rPr>
              <a:t>, but on an irregular schedule.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Open for exhibits</a:t>
            </a:r>
            <a:endParaRPr lang="en-US" sz="2000" b="1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Don't </a:t>
            </a:r>
            <a:r>
              <a:rPr lang="en-US" sz="2000" b="1" dirty="0">
                <a:solidFill>
                  <a:schemeClr val="tx1"/>
                </a:solidFill>
              </a:rPr>
              <a:t>have the financial backing to open my own studio.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I am concerned for my safety. My studio is in my home.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Our demonstrations and other classes are offered at specific times.  We do not yet have any part of our </a:t>
            </a:r>
            <a:r>
              <a:rPr lang="en-US" sz="2000" b="1" dirty="0" smtClean="0">
                <a:solidFill>
                  <a:schemeClr val="tx1"/>
                </a:solidFill>
              </a:rPr>
              <a:t>facility open at regular, daily hours.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Would have to purchase costly insurance.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Space, time and location not convenient. Have fulltime employment so my “in” time is limited and inconsistent.</a:t>
            </a:r>
            <a:endParaRPr lang="en-US" sz="20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If your studio or gallery isn’t regularly open to visitors, why not? Please select all that apply.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3185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5715000" cy="758825"/>
          </a:xfrm>
        </p:spPr>
        <p:txBody>
          <a:bodyPr/>
          <a:lstStyle/>
          <a:p>
            <a:r>
              <a:rPr lang="en-US" sz="3200" b="1" dirty="0"/>
              <a:t>Are you an artist or craftsperson?</a:t>
            </a:r>
            <a:endParaRPr lang="en-US" sz="3200" b="1" dirty="0" smtClean="0"/>
          </a:p>
        </p:txBody>
      </p:sp>
      <p:sp>
        <p:nvSpPr>
          <p:cNvPr id="512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buClr>
                <a:srgbClr val="000000"/>
              </a:buClr>
            </a:pPr>
            <a:fld id="{1A661A4E-E5BE-42B5-906E-2577B3E3AF2E}" type="slidenum">
              <a:rPr lang="en-US">
                <a:solidFill>
                  <a:srgbClr val="FFFFFF"/>
                </a:solidFill>
              </a:rPr>
              <a:pPr>
                <a:buClr>
                  <a:srgbClr val="000000"/>
                </a:buClr>
              </a:pPr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435483314"/>
              </p:ext>
            </p:extLst>
          </p:nvPr>
        </p:nvGraphicFramePr>
        <p:xfrm>
          <a:off x="304799" y="1397000"/>
          <a:ext cx="8439955" cy="4797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5481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Please select the categories for which your studio or gallery produces or sells.</a:t>
            </a:r>
            <a:endParaRPr lang="en-US" sz="28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34685A7D-9D2B-4563-880B-8149DCF7CCA4}" type="slidenum">
              <a:rPr lang="en-US" smtClean="0">
                <a:solidFill>
                  <a:srgbClr val="FFFFFF"/>
                </a:solidFill>
              </a:rPr>
              <a:pPr>
                <a:buClr>
                  <a:srgbClr val="000000"/>
                </a:buClr>
              </a:pPr>
              <a:t>30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745347981"/>
              </p:ext>
            </p:extLst>
          </p:nvPr>
        </p:nvGraphicFramePr>
        <p:xfrm>
          <a:off x="128789" y="1146219"/>
          <a:ext cx="8590207" cy="5306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059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Please select the categories for which your studio or gallery produces or sells. (cont’d)</a:t>
            </a:r>
            <a:endParaRPr lang="en-US" sz="28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34685A7D-9D2B-4563-880B-8149DCF7CCA4}" type="slidenum">
              <a:rPr lang="en-US" smtClean="0">
                <a:solidFill>
                  <a:srgbClr val="FFFFFF"/>
                </a:solidFill>
              </a:rPr>
              <a:pPr>
                <a:buClr>
                  <a:srgbClr val="000000"/>
                </a:buClr>
              </a:pPr>
              <a:t>31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638820499"/>
              </p:ext>
            </p:extLst>
          </p:nvPr>
        </p:nvGraphicFramePr>
        <p:xfrm>
          <a:off x="269193" y="1146219"/>
          <a:ext cx="8874807" cy="5306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855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34685A7D-9D2B-4563-880B-8149DCF7CCA4}" type="slidenum">
              <a:rPr lang="en-US" smtClean="0">
                <a:solidFill>
                  <a:srgbClr val="FFFFFF"/>
                </a:solidFill>
              </a:rPr>
              <a:pPr>
                <a:buClr>
                  <a:srgbClr val="000000"/>
                </a:buClr>
              </a:pPr>
              <a:t>32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69194" y="1127943"/>
            <a:ext cx="3907579" cy="5170646"/>
          </a:xfrm>
        </p:spPr>
        <p:txBody>
          <a:bodyPr/>
          <a:lstStyle/>
          <a:p>
            <a:r>
              <a:rPr lang="en-US" sz="2000" b="1" i="1" dirty="0" smtClean="0">
                <a:solidFill>
                  <a:schemeClr val="tx1"/>
                </a:solidFill>
              </a:rPr>
              <a:t>Other</a:t>
            </a:r>
            <a:r>
              <a:rPr lang="en-US" sz="2000" b="1" dirty="0" smtClean="0">
                <a:solidFill>
                  <a:schemeClr val="tx1"/>
                </a:solidFill>
              </a:rPr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Fiber 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Home décor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Puppetry &amp; giant characters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Leather flute bags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CD’s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Flower craft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Weaving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Handmade soaps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Experimental mixed media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Bamboo crafts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Beaded gourd bowls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0" y="1412639"/>
            <a:ext cx="4259199" cy="468333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Collage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Arts Council that promotes artists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Ukrainian Easter Eggs, writer/illustrator of children’s books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Quilts, dolls and some apparel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Reclaimed wood frames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Drawing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Honey and handcrafted dog biscuits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Gourd 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Farming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Paper and fabric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Woodcarving (caricatures)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Please select the categories for which your studio or gallery produces or sells. (cont’d)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965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5910" y="150726"/>
            <a:ext cx="6923066" cy="813349"/>
          </a:xfrm>
        </p:spPr>
        <p:txBody>
          <a:bodyPr/>
          <a:lstStyle/>
          <a:p>
            <a:r>
              <a:rPr lang="en-US" sz="2700" dirty="0" smtClean="0"/>
              <a:t>Would you </a:t>
            </a:r>
            <a:r>
              <a:rPr lang="en-US" sz="2700" dirty="0"/>
              <a:t>be interested in any of the following training opportunities? Please </a:t>
            </a:r>
            <a:r>
              <a:rPr lang="en-US" sz="2700" dirty="0" smtClean="0"/>
              <a:t>select all </a:t>
            </a:r>
            <a:r>
              <a:rPr lang="en-US" sz="2700" dirty="0"/>
              <a:t>that apply.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34685A7D-9D2B-4563-880B-8149DCF7CCA4}" type="slidenum">
              <a:rPr lang="en-US" smtClean="0">
                <a:solidFill>
                  <a:srgbClr val="FFFFFF"/>
                </a:solidFill>
              </a:rPr>
              <a:pPr>
                <a:buClr>
                  <a:srgbClr val="000000"/>
                </a:buClr>
              </a:pPr>
              <a:t>33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32772238"/>
              </p:ext>
            </p:extLst>
          </p:nvPr>
        </p:nvGraphicFramePr>
        <p:xfrm>
          <a:off x="-1" y="1094704"/>
          <a:ext cx="8976575" cy="5306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434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34685A7D-9D2B-4563-880B-8149DCF7CCA4}" type="slidenum">
              <a:rPr lang="en-US" smtClean="0">
                <a:solidFill>
                  <a:srgbClr val="FFFFFF"/>
                </a:solidFill>
              </a:rPr>
              <a:pPr>
                <a:buClr>
                  <a:srgbClr val="000000"/>
                </a:buClr>
              </a:pPr>
              <a:t>34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69194" y="1146220"/>
            <a:ext cx="8604504" cy="5388655"/>
          </a:xfrm>
        </p:spPr>
        <p:txBody>
          <a:bodyPr/>
          <a:lstStyle/>
          <a:p>
            <a:r>
              <a:rPr lang="en-US" sz="2000" b="1" i="1" dirty="0" smtClean="0">
                <a:solidFill>
                  <a:schemeClr val="tx1"/>
                </a:solidFill>
              </a:rPr>
              <a:t>Other</a:t>
            </a:r>
            <a:r>
              <a:rPr lang="en-US" sz="2000" b="1" dirty="0" smtClean="0">
                <a:solidFill>
                  <a:schemeClr val="tx1"/>
                </a:solidFill>
              </a:rPr>
              <a:t>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Agritourism, limited liability law protection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How to take good digital photos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Starting co-op galleries/shops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Business, taxes, etc.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Developing presence in galleries and transitioning to wholesale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Having the area know I’m here and an original artist vs. RADA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Internet marketing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I would be interested but have already taken classes in all of these areas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Convincing people to sign up for classes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How to apply to larger, more well known art shows and </a:t>
            </a:r>
            <a:r>
              <a:rPr lang="en-US" sz="2000" b="1" dirty="0" smtClean="0">
                <a:solidFill>
                  <a:schemeClr val="tx1"/>
                </a:solidFill>
              </a:rPr>
              <a:t>exhibitions</a:t>
            </a:r>
            <a:r>
              <a:rPr lang="en-US" sz="2000" b="1" dirty="0">
                <a:solidFill>
                  <a:schemeClr val="tx1"/>
                </a:solidFill>
              </a:rPr>
              <a:t>. How to get into many of our local </a:t>
            </a:r>
            <a:r>
              <a:rPr lang="en-US" sz="2000" b="1" dirty="0" smtClean="0">
                <a:solidFill>
                  <a:schemeClr val="tx1"/>
                </a:solidFill>
              </a:rPr>
              <a:t>galleries. I think </a:t>
            </a:r>
            <a:r>
              <a:rPr lang="en-US" sz="2000" b="1" dirty="0">
                <a:solidFill>
                  <a:schemeClr val="tx1"/>
                </a:solidFill>
              </a:rPr>
              <a:t>your org could fill in many areas left by </a:t>
            </a:r>
            <a:r>
              <a:rPr lang="en-US" sz="2000" b="1" dirty="0" err="1" smtClean="0">
                <a:solidFill>
                  <a:schemeClr val="tx1"/>
                </a:solidFill>
              </a:rPr>
              <a:t>HandMade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in America's closing</a:t>
            </a:r>
            <a:r>
              <a:rPr lang="en-US" sz="2000" b="1" dirty="0" smtClean="0">
                <a:solidFill>
                  <a:schemeClr val="tx1"/>
                </a:solidFill>
              </a:rPr>
              <a:t>.</a:t>
            </a:r>
            <a:endParaRPr lang="en-US" sz="20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9194" y="-49973"/>
            <a:ext cx="6769782" cy="1017897"/>
          </a:xfrm>
        </p:spPr>
        <p:txBody>
          <a:bodyPr/>
          <a:lstStyle/>
          <a:p>
            <a:r>
              <a:rPr lang="en-US" sz="2400" b="1" dirty="0" smtClean="0"/>
              <a:t>Would you </a:t>
            </a:r>
            <a:r>
              <a:rPr lang="en-US" sz="2400" b="1" dirty="0"/>
              <a:t>be interested in any of the following training opportunities? Please </a:t>
            </a:r>
            <a:r>
              <a:rPr lang="en-US" sz="2400" b="1" dirty="0" smtClean="0"/>
              <a:t>select all </a:t>
            </a:r>
            <a:r>
              <a:rPr lang="en-US" sz="2400" b="1" dirty="0"/>
              <a:t>that apply.</a:t>
            </a:r>
          </a:p>
        </p:txBody>
      </p:sp>
    </p:spTree>
    <p:extLst>
      <p:ext uri="{BB962C8B-B14F-4D97-AF65-F5344CB8AC3E}">
        <p14:creationId xmlns:p14="http://schemas.microsoft.com/office/powerpoint/2010/main" val="156911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34685A7D-9D2B-4563-880B-8149DCF7CCA4}" type="slidenum">
              <a:rPr lang="en-US" smtClean="0">
                <a:solidFill>
                  <a:srgbClr val="FFFFFF"/>
                </a:solidFill>
              </a:rPr>
              <a:pPr>
                <a:buClr>
                  <a:srgbClr val="000000"/>
                </a:buClr>
              </a:pPr>
              <a:t>35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65176" y="1146220"/>
            <a:ext cx="8604504" cy="5773375"/>
          </a:xfrm>
        </p:spPr>
        <p:txBody>
          <a:bodyPr/>
          <a:lstStyle/>
          <a:p>
            <a:r>
              <a:rPr lang="en-US" sz="2000" b="1" i="1" dirty="0" smtClean="0">
                <a:solidFill>
                  <a:schemeClr val="tx1"/>
                </a:solidFill>
              </a:rPr>
              <a:t>Other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i="1" dirty="0" smtClean="0">
                <a:solidFill>
                  <a:schemeClr val="tx1"/>
                </a:solidFill>
              </a:rPr>
              <a:t>(cont’d):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How to be most effective when selling at the big (Atlanta, Orlando) wholesale gift shows.  How to make your </a:t>
            </a:r>
            <a:r>
              <a:rPr lang="en-US" sz="2000" b="1" dirty="0" smtClean="0">
                <a:solidFill>
                  <a:schemeClr val="tx1"/>
                </a:solidFill>
              </a:rPr>
              <a:t>booth attractive </a:t>
            </a:r>
            <a:r>
              <a:rPr lang="en-US" sz="2000" b="1" dirty="0">
                <a:solidFill>
                  <a:schemeClr val="tx1"/>
                </a:solidFill>
              </a:rPr>
              <a:t>and impactful.  What is helpful to say to encourage a potential customer to buy. Brands and types </a:t>
            </a:r>
            <a:r>
              <a:rPr lang="en-US" sz="2000" b="1" dirty="0" smtClean="0">
                <a:solidFill>
                  <a:schemeClr val="tx1"/>
                </a:solidFill>
              </a:rPr>
              <a:t>of portable </a:t>
            </a:r>
            <a:r>
              <a:rPr lang="en-US" sz="2000" b="1" dirty="0">
                <a:solidFill>
                  <a:schemeClr val="tx1"/>
                </a:solidFill>
              </a:rPr>
              <a:t>displays.  What to expect in terms of shipping, dryage and other costs in addition to the entry fee for </a:t>
            </a:r>
            <a:r>
              <a:rPr lang="en-US" sz="2000" b="1" dirty="0" smtClean="0">
                <a:solidFill>
                  <a:schemeClr val="tx1"/>
                </a:solidFill>
              </a:rPr>
              <a:t>the show</a:t>
            </a:r>
            <a:r>
              <a:rPr lang="en-US" sz="2000" b="1" dirty="0">
                <a:solidFill>
                  <a:schemeClr val="tx1"/>
                </a:solidFill>
              </a:rPr>
              <a:t>.  Selling at the show vs. just taking orders (no actual sales at the show).  List of companies that make quality</a:t>
            </a:r>
            <a:r>
              <a:rPr lang="en-US" sz="2000" b="1" dirty="0" smtClean="0">
                <a:solidFill>
                  <a:schemeClr val="tx1"/>
                </a:solidFill>
              </a:rPr>
              <a:t>, but </a:t>
            </a:r>
            <a:r>
              <a:rPr lang="en-US" sz="2000" b="1" dirty="0">
                <a:solidFill>
                  <a:schemeClr val="tx1"/>
                </a:solidFill>
              </a:rPr>
              <a:t>low cost displays for background, tables.  Use of elevation on your table, height of table, how to display </a:t>
            </a:r>
            <a:r>
              <a:rPr lang="en-US" sz="2000" b="1" dirty="0" smtClean="0">
                <a:solidFill>
                  <a:schemeClr val="tx1"/>
                </a:solidFill>
              </a:rPr>
              <a:t>so people </a:t>
            </a:r>
            <a:r>
              <a:rPr lang="en-US" sz="2000" b="1" dirty="0">
                <a:solidFill>
                  <a:schemeClr val="tx1"/>
                </a:solidFill>
              </a:rPr>
              <a:t>can interact with crafts and purchase.  Business cards vs. brochure-size cards.  Giving away free items </a:t>
            </a:r>
            <a:r>
              <a:rPr lang="en-US" sz="2000" b="1" dirty="0" smtClean="0">
                <a:solidFill>
                  <a:schemeClr val="tx1"/>
                </a:solidFill>
              </a:rPr>
              <a:t>– are they </a:t>
            </a:r>
            <a:r>
              <a:rPr lang="en-US" sz="2000" b="1" dirty="0">
                <a:solidFill>
                  <a:schemeClr val="tx1"/>
                </a:solidFill>
              </a:rPr>
              <a:t>effective, expected?  Do they drive sales? </a:t>
            </a:r>
            <a:r>
              <a:rPr lang="en-US" sz="2000" b="1" dirty="0" smtClean="0">
                <a:solidFill>
                  <a:schemeClr val="tx1"/>
                </a:solidFill>
              </a:rPr>
              <a:t>Gimmicks </a:t>
            </a:r>
            <a:r>
              <a:rPr lang="en-US" sz="2000" b="1" dirty="0">
                <a:solidFill>
                  <a:schemeClr val="tx1"/>
                </a:solidFill>
              </a:rPr>
              <a:t>to engage and get people to stop - like spinning a </a:t>
            </a:r>
            <a:r>
              <a:rPr lang="en-US" sz="2000" b="1" dirty="0" smtClean="0">
                <a:solidFill>
                  <a:schemeClr val="tx1"/>
                </a:solidFill>
              </a:rPr>
              <a:t>wheel for </a:t>
            </a:r>
            <a:r>
              <a:rPr lang="en-US" sz="2000" b="1" dirty="0">
                <a:solidFill>
                  <a:schemeClr val="tx1"/>
                </a:solidFill>
              </a:rPr>
              <a:t>a prize - are they effective</a:t>
            </a:r>
            <a:r>
              <a:rPr lang="en-US" sz="2000" b="1" dirty="0" smtClean="0">
                <a:solidFill>
                  <a:schemeClr val="tx1"/>
                </a:solidFill>
              </a:rPr>
              <a:t>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Merchandising as it relates to festival booths and work placed in galleries.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I am more </a:t>
            </a:r>
            <a:r>
              <a:rPr lang="en-US" sz="2000" b="1" dirty="0" smtClean="0">
                <a:solidFill>
                  <a:schemeClr val="tx1"/>
                </a:solidFill>
              </a:rPr>
              <a:t>interested </a:t>
            </a:r>
            <a:r>
              <a:rPr lang="en-US" sz="2000" b="1" dirty="0">
                <a:solidFill>
                  <a:schemeClr val="tx1"/>
                </a:solidFill>
              </a:rPr>
              <a:t>in learning new techniques, rather than running a business. I am a retiree, and have </a:t>
            </a:r>
            <a:r>
              <a:rPr lang="en-US" sz="2000" b="1" dirty="0" smtClean="0">
                <a:solidFill>
                  <a:schemeClr val="tx1"/>
                </a:solidFill>
              </a:rPr>
              <a:t>more than </a:t>
            </a:r>
            <a:r>
              <a:rPr lang="en-US" sz="2000" b="1" dirty="0">
                <a:solidFill>
                  <a:schemeClr val="tx1"/>
                </a:solidFill>
              </a:rPr>
              <a:t>enough business training already.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Would you </a:t>
            </a:r>
            <a:r>
              <a:rPr lang="en-US" sz="2400" b="1" dirty="0"/>
              <a:t>be interested in any of the following training opportunities? Please </a:t>
            </a:r>
            <a:r>
              <a:rPr lang="en-US" sz="2400" b="1" dirty="0" smtClean="0"/>
              <a:t>select all </a:t>
            </a:r>
            <a:r>
              <a:rPr lang="en-US" sz="2400" b="1" dirty="0"/>
              <a:t>that apply.</a:t>
            </a:r>
          </a:p>
        </p:txBody>
      </p:sp>
    </p:spTree>
    <p:extLst>
      <p:ext uri="{BB962C8B-B14F-4D97-AF65-F5344CB8AC3E}">
        <p14:creationId xmlns:p14="http://schemas.microsoft.com/office/powerpoint/2010/main" val="234677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34685A7D-9D2B-4563-880B-8149DCF7CCA4}" type="slidenum">
              <a:rPr lang="en-US" smtClean="0">
                <a:solidFill>
                  <a:srgbClr val="FFFFFF"/>
                </a:solidFill>
              </a:rPr>
              <a:pPr>
                <a:buClr>
                  <a:srgbClr val="000000"/>
                </a:buClr>
              </a:pPr>
              <a:t>36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65176" y="1146220"/>
            <a:ext cx="8604504" cy="5606663"/>
          </a:xfrm>
        </p:spPr>
        <p:txBody>
          <a:bodyPr/>
          <a:lstStyle/>
          <a:p>
            <a:r>
              <a:rPr lang="en-US" sz="2000" b="1" i="1" dirty="0" smtClean="0">
                <a:solidFill>
                  <a:schemeClr val="tx1"/>
                </a:solidFill>
              </a:rPr>
              <a:t>Other (cont’d)</a:t>
            </a:r>
            <a:r>
              <a:rPr lang="en-US" sz="2000" b="1" dirty="0" smtClean="0">
                <a:solidFill>
                  <a:schemeClr val="tx1"/>
                </a:solidFill>
              </a:rPr>
              <a:t>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E</a:t>
            </a:r>
            <a:r>
              <a:rPr lang="en-US" sz="2000" b="1" dirty="0" smtClean="0">
                <a:solidFill>
                  <a:schemeClr val="tx1"/>
                </a:solidFill>
              </a:rPr>
              <a:t>-commerce, website </a:t>
            </a:r>
            <a:r>
              <a:rPr lang="en-US" sz="2000" b="1" dirty="0">
                <a:solidFill>
                  <a:schemeClr val="tx1"/>
                </a:solidFill>
              </a:rPr>
              <a:t>design and maintenance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Online selling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New venues (at least new to me) where I can present my work, preferably with a lecture or short talk, which </a:t>
            </a:r>
            <a:r>
              <a:rPr lang="en-US" sz="2000" b="1" dirty="0" smtClean="0">
                <a:solidFill>
                  <a:schemeClr val="tx1"/>
                </a:solidFill>
              </a:rPr>
              <a:t>is generally </a:t>
            </a:r>
            <a:r>
              <a:rPr lang="en-US" sz="2000" b="1" dirty="0">
                <a:solidFill>
                  <a:schemeClr val="tx1"/>
                </a:solidFill>
              </a:rPr>
              <a:t>how I garner my best sales.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I know I need to get up to date w/ "social media" but am nervous or anxious about jumping in.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Advertising with targeted </a:t>
            </a:r>
            <a:r>
              <a:rPr lang="en-US" sz="2000" b="1" dirty="0" smtClean="0">
                <a:solidFill>
                  <a:schemeClr val="tx1"/>
                </a:solidFill>
              </a:rPr>
              <a:t>results</a:t>
            </a:r>
            <a:endParaRPr lang="en-US" sz="2000" b="1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As a craftsperson, I would greatly appreciate any knowledge that would lead to more sales</a:t>
            </a:r>
            <a:r>
              <a:rPr lang="en-US" sz="2000" b="1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How </a:t>
            </a:r>
            <a:r>
              <a:rPr lang="en-US" sz="2000" b="1" dirty="0">
                <a:solidFill>
                  <a:schemeClr val="tx1"/>
                </a:solidFill>
              </a:rPr>
              <a:t>to get started; how to be included with another studio; how to get my work out there to name a few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Would you </a:t>
            </a:r>
            <a:r>
              <a:rPr lang="en-US" sz="2400" b="1" dirty="0"/>
              <a:t>be interested in any of the following training opportunities? Please </a:t>
            </a:r>
            <a:r>
              <a:rPr lang="en-US" sz="2400" b="1" dirty="0" smtClean="0"/>
              <a:t>select all </a:t>
            </a:r>
            <a:r>
              <a:rPr lang="en-US" sz="2400" b="1" dirty="0"/>
              <a:t>that apply.</a:t>
            </a:r>
          </a:p>
        </p:txBody>
      </p:sp>
    </p:spTree>
    <p:extLst>
      <p:ext uri="{BB962C8B-B14F-4D97-AF65-F5344CB8AC3E}">
        <p14:creationId xmlns:p14="http://schemas.microsoft.com/office/powerpoint/2010/main" val="36950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Distribution of Survey Responses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34685A7D-9D2B-4563-880B-8149DCF7CCA4}" type="slidenum">
              <a:rPr lang="en-US" smtClean="0">
                <a:solidFill>
                  <a:srgbClr val="FFFFFF"/>
                </a:solidFill>
              </a:rPr>
              <a:pPr>
                <a:buClr>
                  <a:srgbClr val="000000"/>
                </a:buClr>
              </a:pPr>
              <a:t>37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88" y="1589343"/>
            <a:ext cx="8420519" cy="4959095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 bwMode="auto">
          <a:xfrm flipH="1">
            <a:off x="2234485" y="1094067"/>
            <a:ext cx="4675030" cy="40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88" tIns="18288" rIns="18288" bIns="1828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Clr>
                <a:schemeClr val="accent5">
                  <a:lumMod val="50000"/>
                </a:schemeClr>
              </a:buClr>
              <a:buSzTx/>
              <a:buFont typeface="Webdings" pitchFamily="18" charset="2"/>
              <a:buNone/>
              <a:tabLst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t>Online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t> Survey Respondents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77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Distribution of Survey Responses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34685A7D-9D2B-4563-880B-8149DCF7CCA4}" type="slidenum">
              <a:rPr lang="en-US" smtClean="0">
                <a:solidFill>
                  <a:srgbClr val="FFFFFF"/>
                </a:solidFill>
              </a:rPr>
              <a:pPr>
                <a:buClr>
                  <a:srgbClr val="000000"/>
                </a:buClr>
              </a:pPr>
              <a:t>38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 bwMode="auto">
          <a:xfrm flipH="1">
            <a:off x="2182969" y="1140251"/>
            <a:ext cx="4675030" cy="40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88" tIns="18288" rIns="18288" bIns="1828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Clr>
                <a:schemeClr val="accent5">
                  <a:lumMod val="50000"/>
                </a:schemeClr>
              </a:buClr>
              <a:buSzTx/>
              <a:buFont typeface="Webdings" pitchFamily="18" charset="2"/>
              <a:buNone/>
              <a:tabLst/>
            </a:pPr>
            <a:r>
              <a:rPr lang="en-US" sz="2400" b="1" kern="0" dirty="0" smtClean="0">
                <a:latin typeface="Arial Narrow" panose="020B0606020202030204" pitchFamily="34" charset="0"/>
              </a:rPr>
              <a:t>Paper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t> Survey Respondents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194" y="1618824"/>
            <a:ext cx="8563307" cy="4929614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5483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146" y="200967"/>
            <a:ext cx="6769782" cy="538142"/>
          </a:xfrm>
        </p:spPr>
        <p:txBody>
          <a:bodyPr/>
          <a:lstStyle/>
          <a:p>
            <a:r>
              <a:rPr lang="en-US" dirty="0"/>
              <a:t>Distribution of Survey Responses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34685A7D-9D2B-4563-880B-8149DCF7CCA4}" type="slidenum">
              <a:rPr lang="en-US" smtClean="0">
                <a:solidFill>
                  <a:srgbClr val="FFFFFF"/>
                </a:solidFill>
              </a:rPr>
              <a:pPr>
                <a:buClr>
                  <a:srgbClr val="000000"/>
                </a:buClr>
              </a:pPr>
              <a:t>39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 bwMode="auto">
          <a:xfrm flipH="1">
            <a:off x="2234485" y="1198259"/>
            <a:ext cx="4675030" cy="40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88" tIns="18288" rIns="18288" bIns="1828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Clr>
                <a:schemeClr val="accent5">
                  <a:lumMod val="50000"/>
                </a:schemeClr>
              </a:buClr>
              <a:buSzTx/>
              <a:buFont typeface="Webdings" pitchFamily="18" charset="2"/>
              <a:buNone/>
              <a:tabLst/>
            </a:pPr>
            <a:r>
              <a:rPr lang="en-US" sz="2400" b="1" kern="0" noProof="0" dirty="0" smtClean="0">
                <a:latin typeface="Arial Narrow" panose="020B0606020202030204" pitchFamily="34" charset="0"/>
              </a:rPr>
              <a:t>All 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t>Respondents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32" y="1682569"/>
            <a:ext cx="8801846" cy="4865869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7382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6629400" cy="749121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Does your craftwork provide. . . ?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000000"/>
              </a:buClr>
              <a:defRPr/>
            </a:pPr>
            <a:fld id="{3E87DE68-0646-4026-924F-A152C18FB23B}" type="slidenum">
              <a:rPr lang="en-US" smtClean="0">
                <a:solidFill>
                  <a:srgbClr val="FFFFFF"/>
                </a:solidFill>
              </a:rPr>
              <a:pPr>
                <a:buClr>
                  <a:srgbClr val="000000"/>
                </a:buClr>
                <a:defRPr/>
              </a:pPr>
              <a:t>4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134558805"/>
              </p:ext>
            </p:extLst>
          </p:nvPr>
        </p:nvGraphicFramePr>
        <p:xfrm>
          <a:off x="399245" y="1205803"/>
          <a:ext cx="8512935" cy="5156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423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332907" y="4793064"/>
            <a:ext cx="8478188" cy="1477109"/>
          </a:xfrm>
        </p:spPr>
        <p:txBody>
          <a:bodyPr/>
          <a:lstStyle/>
          <a:p>
            <a:r>
              <a:rPr lang="en-US" sz="3600" dirty="0" smtClean="0"/>
              <a:t>Blue Ridge Craft Trails Market Research</a:t>
            </a:r>
            <a:br>
              <a:rPr lang="en-US" sz="3600" dirty="0" smtClean="0"/>
            </a:br>
            <a:r>
              <a:rPr lang="en-US" sz="3600" dirty="0" smtClean="0"/>
              <a:t>October 2017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64" y="1369438"/>
            <a:ext cx="2542233" cy="2572597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63888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individuals, my craftwork provides…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34685A7D-9D2B-4563-880B-8149DCF7CCA4}" type="slidenum">
              <a:rPr lang="en-US" smtClean="0">
                <a:solidFill>
                  <a:srgbClr val="FFFFFF"/>
                </a:solidFill>
              </a:rPr>
              <a:pPr>
                <a:buClr>
                  <a:srgbClr val="000000"/>
                </a:buClr>
              </a:pPr>
              <a:t>5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981512863"/>
              </p:ext>
            </p:extLst>
          </p:nvPr>
        </p:nvGraphicFramePr>
        <p:xfrm>
          <a:off x="0" y="1133341"/>
          <a:ext cx="9144000" cy="5164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904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of the following describes your affiliation? Please select all that apply.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000000"/>
              </a:buClr>
              <a:defRPr/>
            </a:pPr>
            <a:fld id="{3E87DE68-0646-4026-924F-A152C18FB23B}" type="slidenum">
              <a:rPr lang="en-US" smtClean="0">
                <a:solidFill>
                  <a:srgbClr val="FFFFFF"/>
                </a:solidFill>
              </a:rPr>
              <a:pPr>
                <a:buClr>
                  <a:srgbClr val="000000"/>
                </a:buClr>
                <a:defRPr/>
              </a:pPr>
              <a:t>6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843539693"/>
              </p:ext>
            </p:extLst>
          </p:nvPr>
        </p:nvGraphicFramePr>
        <p:xfrm>
          <a:off x="150725" y="1146220"/>
          <a:ext cx="8722819" cy="5241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 bwMode="auto">
          <a:xfrm>
            <a:off x="7214717" y="1457290"/>
            <a:ext cx="1929283" cy="325319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18288" tIns="18288" rIns="18288" bIns="1828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Clr>
                <a:schemeClr val="accent5">
                  <a:lumMod val="50000"/>
                </a:schemeClr>
              </a:buClr>
              <a:buSzTx/>
              <a:buFont typeface="Webdings" pitchFamily="18" charset="2"/>
              <a:buNone/>
              <a:tabLst/>
            </a:pPr>
            <a:r>
              <a:rPr kumimoji="0" lang="en-US" sz="19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t>Other: Individual, woodcrafters, crafts student, Chamber, buyer, Arts</a:t>
            </a:r>
            <a:r>
              <a:rPr kumimoji="0" lang="en-US" sz="1900" b="1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t> Council board member, interested citizen, non-profit art school/gallery/ gift shop, collector, Patterson School Nat’l Historic Dist.</a:t>
            </a:r>
            <a:endParaRPr kumimoji="0" lang="en-US" sz="19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52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currently generate revenue? Averages by Category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34685A7D-9D2B-4563-880B-8149DCF7CCA4}" type="slidenum">
              <a:rPr lang="en-US" smtClean="0">
                <a:solidFill>
                  <a:srgbClr val="FFFFFF"/>
                </a:solidFill>
              </a:rPr>
              <a:pPr>
                <a:buClr>
                  <a:srgbClr val="000000"/>
                </a:buClr>
              </a:pPr>
              <a:t>7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339966699"/>
              </p:ext>
            </p:extLst>
          </p:nvPr>
        </p:nvGraphicFramePr>
        <p:xfrm>
          <a:off x="0" y="1171977"/>
          <a:ext cx="9015211" cy="5228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294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194" y="128323"/>
            <a:ext cx="6021074" cy="831850"/>
          </a:xfrm>
        </p:spPr>
        <p:txBody>
          <a:bodyPr/>
          <a:lstStyle/>
          <a:p>
            <a:r>
              <a:rPr lang="en-US" dirty="0" smtClean="0"/>
              <a:t>Most of my or my organization’s revenue comes from…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34685A7D-9D2B-4563-880B-8149DCF7CCA4}" type="slidenum">
              <a:rPr lang="en-US" smtClean="0">
                <a:solidFill>
                  <a:srgbClr val="FFFFFF"/>
                </a:solidFill>
              </a:rPr>
              <a:pPr>
                <a:buClr>
                  <a:srgbClr val="000000"/>
                </a:buClr>
              </a:pPr>
              <a:t>8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287" y="1832031"/>
            <a:ext cx="8068827" cy="44914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 bwMode="auto">
          <a:xfrm>
            <a:off x="3056155" y="1200855"/>
            <a:ext cx="3323089" cy="40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8288" tIns="18288" rIns="18288" bIns="1828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Clr>
                <a:schemeClr val="accent5">
                  <a:lumMod val="50000"/>
                </a:schemeClr>
              </a:buClr>
              <a:buSzTx/>
              <a:buFont typeface="Webdings" pitchFamily="18" charset="2"/>
              <a:buNone/>
              <a:tabLst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t>Paper Survey Respondents</a:t>
            </a:r>
          </a:p>
        </p:txBody>
      </p:sp>
    </p:spTree>
    <p:extLst>
      <p:ext uri="{BB962C8B-B14F-4D97-AF65-F5344CB8AC3E}">
        <p14:creationId xmlns:p14="http://schemas.microsoft.com/office/powerpoint/2010/main" val="111825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Please check  any and all that apply to your work or your organization.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34685A7D-9D2B-4563-880B-8149DCF7CCA4}" type="slidenum">
              <a:rPr lang="en-US" smtClean="0">
                <a:solidFill>
                  <a:srgbClr val="FFFFFF"/>
                </a:solidFill>
              </a:rPr>
              <a:pPr>
                <a:buClr>
                  <a:srgbClr val="000000"/>
                </a:buClr>
              </a:pPr>
              <a:t>9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760799204"/>
              </p:ext>
            </p:extLst>
          </p:nvPr>
        </p:nvGraphicFramePr>
        <p:xfrm>
          <a:off x="167425" y="1346479"/>
          <a:ext cx="8706119" cy="4938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187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G master 2012">
  <a:themeElements>
    <a:clrScheme name="M16">
      <a:dk1>
        <a:srgbClr val="000000"/>
      </a:dk1>
      <a:lt1>
        <a:srgbClr val="FFFFFF"/>
      </a:lt1>
      <a:dk2>
        <a:srgbClr val="000000"/>
      </a:dk2>
      <a:lt2>
        <a:srgbClr val="5F5F5F"/>
      </a:lt2>
      <a:accent1>
        <a:srgbClr val="192861"/>
      </a:accent1>
      <a:accent2>
        <a:srgbClr val="195759"/>
      </a:accent2>
      <a:accent3>
        <a:srgbClr val="1E82B3"/>
      </a:accent3>
      <a:accent4>
        <a:srgbClr val="000000"/>
      </a:accent4>
      <a:accent5>
        <a:srgbClr val="8E0000"/>
      </a:accent5>
      <a:accent6>
        <a:srgbClr val="FFD961"/>
      </a:accent6>
      <a:hlink>
        <a:srgbClr val="5F5F5F"/>
      </a:hlink>
      <a:folHlink>
        <a:srgbClr val="969696"/>
      </a:folHlink>
    </a:clrScheme>
    <a:fontScheme name="M16 - Magellan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18288" tIns="18288" rIns="18288" bIns="1828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300"/>
          </a:spcBef>
          <a:spcAft>
            <a:spcPts val="400"/>
          </a:spcAft>
          <a:buClr>
            <a:schemeClr val="accent5">
              <a:lumMod val="50000"/>
            </a:schemeClr>
          </a:buClr>
          <a:buSzTx/>
          <a:buFont typeface="Webdings" pitchFamily="18" charset="2"/>
          <a:buNone/>
          <a:tabLst/>
          <a:defRPr kumimoji="0" sz="2400" b="0" i="0" u="none" strike="noStrike" kern="0" cap="none" spc="0" normalizeH="0" baseline="0" noProof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Calibri" pitchFamily="34" charset="0"/>
            <a:ea typeface="+mn-ea"/>
            <a:cs typeface="+mn-cs"/>
          </a:defRPr>
        </a:defPPr>
      </a:lstStyle>
    </a:txDef>
  </a:objectDefaults>
  <a:extraClrSchemeLst>
    <a:extraClrScheme>
      <a:clrScheme name="1_blank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FF"/>
        </a:lt1>
        <a:dk2>
          <a:srgbClr val="000000"/>
        </a:dk2>
        <a:lt2>
          <a:srgbClr val="003366"/>
        </a:lt2>
        <a:accent1>
          <a:srgbClr val="3366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DB8CA"/>
        </a:accent5>
        <a:accent6>
          <a:srgbClr val="B90000"/>
        </a:accent6>
        <a:hlink>
          <a:srgbClr val="99CC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0000"/>
        </a:dk1>
        <a:lt1>
          <a:srgbClr val="FFFFFF"/>
        </a:lt1>
        <a:dk2>
          <a:srgbClr val="000000"/>
        </a:dk2>
        <a:lt2>
          <a:srgbClr val="003366"/>
        </a:lt2>
        <a:accent1>
          <a:srgbClr val="3366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DB8CA"/>
        </a:accent5>
        <a:accent6>
          <a:srgbClr val="B90000"/>
        </a:accent6>
        <a:hlink>
          <a:srgbClr val="99CC99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7">
        <a:dk1>
          <a:srgbClr val="000000"/>
        </a:dk1>
        <a:lt1>
          <a:srgbClr val="FFFFFF"/>
        </a:lt1>
        <a:dk2>
          <a:srgbClr val="204162"/>
        </a:dk2>
        <a:lt2>
          <a:srgbClr val="B2B2B2"/>
        </a:lt2>
        <a:accent1>
          <a:srgbClr val="336699"/>
        </a:accent1>
        <a:accent2>
          <a:srgbClr val="C0D5EA"/>
        </a:accent2>
        <a:accent3>
          <a:srgbClr val="FFFFFF"/>
        </a:accent3>
        <a:accent4>
          <a:srgbClr val="000000"/>
        </a:accent4>
        <a:accent5>
          <a:srgbClr val="ADB8CA"/>
        </a:accent5>
        <a:accent6>
          <a:srgbClr val="AEC1D4"/>
        </a:accent6>
        <a:hlink>
          <a:srgbClr val="99CC99"/>
        </a:hlink>
        <a:folHlink>
          <a:srgbClr val="478F4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8">
        <a:dk1>
          <a:srgbClr val="00234C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1C4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9">
        <a:dk1>
          <a:srgbClr val="00234C"/>
        </a:dk1>
        <a:lt1>
          <a:srgbClr val="FFFFFF"/>
        </a:lt1>
        <a:dk2>
          <a:srgbClr val="00234C"/>
        </a:dk2>
        <a:lt2>
          <a:srgbClr val="5F5F5F"/>
        </a:lt2>
        <a:accent1>
          <a:srgbClr val="004B85"/>
        </a:accent1>
        <a:accent2>
          <a:srgbClr val="EEB30E"/>
        </a:accent2>
        <a:accent3>
          <a:srgbClr val="FFFFFF"/>
        </a:accent3>
        <a:accent4>
          <a:srgbClr val="001C40"/>
        </a:accent4>
        <a:accent5>
          <a:srgbClr val="AAB1C2"/>
        </a:accent5>
        <a:accent6>
          <a:srgbClr val="D8A20C"/>
        </a:accent6>
        <a:hlink>
          <a:srgbClr val="4F0044"/>
        </a:hlink>
        <a:folHlink>
          <a:srgbClr val="00554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">
  <a:themeElements>
    <a:clrScheme name="M16">
      <a:dk1>
        <a:srgbClr val="000000"/>
      </a:dk1>
      <a:lt1>
        <a:srgbClr val="FFFFFF"/>
      </a:lt1>
      <a:dk2>
        <a:srgbClr val="000000"/>
      </a:dk2>
      <a:lt2>
        <a:srgbClr val="5F5F5F"/>
      </a:lt2>
      <a:accent1>
        <a:srgbClr val="192861"/>
      </a:accent1>
      <a:accent2>
        <a:srgbClr val="195759"/>
      </a:accent2>
      <a:accent3>
        <a:srgbClr val="1E82B3"/>
      </a:accent3>
      <a:accent4>
        <a:srgbClr val="000000"/>
      </a:accent4>
      <a:accent5>
        <a:srgbClr val="8E0000"/>
      </a:accent5>
      <a:accent6>
        <a:srgbClr val="FFD961"/>
      </a:accent6>
      <a:hlink>
        <a:srgbClr val="5F5F5F"/>
      </a:hlink>
      <a:folHlink>
        <a:srgbClr val="969696"/>
      </a:folHlink>
    </a:clrScheme>
    <a:fontScheme name="Custom 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18288" tIns="18288" rIns="18288" bIns="18288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300"/>
          </a:spcBef>
          <a:spcAft>
            <a:spcPts val="400"/>
          </a:spcAft>
          <a:buClr>
            <a:schemeClr val="accent5">
              <a:lumMod val="50000"/>
            </a:schemeClr>
          </a:buClr>
          <a:buSzTx/>
          <a:buFont typeface="Webdings" pitchFamily="18" charset="2"/>
          <a:buNone/>
          <a:tabLst/>
          <a:defRPr kumimoji="0" sz="2000" b="1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Arial Narrow" panose="020B0606020202030204" pitchFamily="34" charset="0"/>
          </a:defRPr>
        </a:defPPr>
      </a:lstStyle>
    </a:txDef>
  </a:objectDefaults>
  <a:extraClrSchemeLst>
    <a:extraClrScheme>
      <a:clrScheme name="1_blank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FF"/>
        </a:lt1>
        <a:dk2>
          <a:srgbClr val="000000"/>
        </a:dk2>
        <a:lt2>
          <a:srgbClr val="003366"/>
        </a:lt2>
        <a:accent1>
          <a:srgbClr val="3366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DB8CA"/>
        </a:accent5>
        <a:accent6>
          <a:srgbClr val="B90000"/>
        </a:accent6>
        <a:hlink>
          <a:srgbClr val="99CC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0000"/>
        </a:dk1>
        <a:lt1>
          <a:srgbClr val="FFFFFF"/>
        </a:lt1>
        <a:dk2>
          <a:srgbClr val="000000"/>
        </a:dk2>
        <a:lt2>
          <a:srgbClr val="003366"/>
        </a:lt2>
        <a:accent1>
          <a:srgbClr val="3366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DB8CA"/>
        </a:accent5>
        <a:accent6>
          <a:srgbClr val="B90000"/>
        </a:accent6>
        <a:hlink>
          <a:srgbClr val="99CC99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7">
        <a:dk1>
          <a:srgbClr val="000000"/>
        </a:dk1>
        <a:lt1>
          <a:srgbClr val="FFFFFF"/>
        </a:lt1>
        <a:dk2>
          <a:srgbClr val="204162"/>
        </a:dk2>
        <a:lt2>
          <a:srgbClr val="B2B2B2"/>
        </a:lt2>
        <a:accent1>
          <a:srgbClr val="336699"/>
        </a:accent1>
        <a:accent2>
          <a:srgbClr val="C0D5EA"/>
        </a:accent2>
        <a:accent3>
          <a:srgbClr val="FFFFFF"/>
        </a:accent3>
        <a:accent4>
          <a:srgbClr val="000000"/>
        </a:accent4>
        <a:accent5>
          <a:srgbClr val="ADB8CA"/>
        </a:accent5>
        <a:accent6>
          <a:srgbClr val="AEC1D4"/>
        </a:accent6>
        <a:hlink>
          <a:srgbClr val="99CC99"/>
        </a:hlink>
        <a:folHlink>
          <a:srgbClr val="478F4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8">
        <a:dk1>
          <a:srgbClr val="00234C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1C4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9">
        <a:dk1>
          <a:srgbClr val="00234C"/>
        </a:dk1>
        <a:lt1>
          <a:srgbClr val="FFFFFF"/>
        </a:lt1>
        <a:dk2>
          <a:srgbClr val="00234C"/>
        </a:dk2>
        <a:lt2>
          <a:srgbClr val="5F5F5F"/>
        </a:lt2>
        <a:accent1>
          <a:srgbClr val="004B85"/>
        </a:accent1>
        <a:accent2>
          <a:srgbClr val="EEB30E"/>
        </a:accent2>
        <a:accent3>
          <a:srgbClr val="FFFFFF"/>
        </a:accent3>
        <a:accent4>
          <a:srgbClr val="001C40"/>
        </a:accent4>
        <a:accent5>
          <a:srgbClr val="AAB1C2"/>
        </a:accent5>
        <a:accent6>
          <a:srgbClr val="D8A20C"/>
        </a:accent6>
        <a:hlink>
          <a:srgbClr val="4F0044"/>
        </a:hlink>
        <a:folHlink>
          <a:srgbClr val="00554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Master Template.Nov2015" id="{78DF6053-2ECF-4D34-A6C8-FD86E3CBAB6D}" vid="{6FD3645D-F65F-43A9-AFAF-9770E0B60C1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Revised MSG Template July 2012</Template>
  <TotalTime>20260</TotalTime>
  <Words>3104</Words>
  <Application>Microsoft Office PowerPoint</Application>
  <PresentationFormat>On-screen Show (4:3)</PresentationFormat>
  <Paragraphs>249</Paragraphs>
  <Slides>40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MSG master 2012</vt:lpstr>
      <vt:lpstr>Blank</vt:lpstr>
      <vt:lpstr>Blue Ridge Craft Trails Market Research October 2017</vt:lpstr>
      <vt:lpstr>Blue Ridge Craft Trails Research</vt:lpstr>
      <vt:lpstr>Are you an artist or craftsperson?</vt:lpstr>
      <vt:lpstr>Does your craftwork provide. . . ? </vt:lpstr>
      <vt:lpstr>For individuals, my craftwork provides…</vt:lpstr>
      <vt:lpstr>Which of the following describes your affiliation? Please select all that apply.</vt:lpstr>
      <vt:lpstr>How do you currently generate revenue? Averages by Category</vt:lpstr>
      <vt:lpstr>Most of my or my organization’s revenue comes from…</vt:lpstr>
      <vt:lpstr>Please check  any and all that apply to your work or your organization.</vt:lpstr>
      <vt:lpstr>Which of the following do you see at the most promising way to increase your sales and income?</vt:lpstr>
      <vt:lpstr>Which of the following do you see at the most promising way to increase your sales and income?</vt:lpstr>
      <vt:lpstr>Which of the following do you see at the most promising way to increase your sales and income?</vt:lpstr>
      <vt:lpstr>Which of the following do you see at the most promising way to increase your sales and income?</vt:lpstr>
      <vt:lpstr>Where do most customers who purchase your work or frequent your business reside?</vt:lpstr>
      <vt:lpstr>Most people who buy my work/ frequent my business are…</vt:lpstr>
      <vt:lpstr>Please select all of the activities below that you engage in as an artist or craftsperson or that you host at your location.</vt:lpstr>
      <vt:lpstr>My business or organization is engaged in the following…</vt:lpstr>
      <vt:lpstr>Is your studio or gallery open by appointment only, or do you have regular hours of operation?</vt:lpstr>
      <vt:lpstr>If your studio or gallery isn’t regularly open to visitors, why not? Please select all that apply.</vt:lpstr>
      <vt:lpstr>My business or organization is engaged in the following…</vt:lpstr>
      <vt:lpstr>If your studio or gallery isn’t regularly open to visitors, why not? Please select all that apply.</vt:lpstr>
      <vt:lpstr>If your studio or gallery isn’t regularly open to visitors, why not? Please select all that apply.</vt:lpstr>
      <vt:lpstr>If your studio or gallery isn’t regularly open to visitors, why not? Please select all that apply.</vt:lpstr>
      <vt:lpstr>If your studio or gallery isn’t regularly open to visitors, why not? Please select all that apply.</vt:lpstr>
      <vt:lpstr>If your studio or gallery isn’t regularly open to visitors, why not? Please select all that apply.</vt:lpstr>
      <vt:lpstr>If your studio or gallery isn’t regularly open to visitors, why not? Please select all that apply.</vt:lpstr>
      <vt:lpstr>If your studio or gallery isn’t regularly open to visitors, why not? Please select all that apply.</vt:lpstr>
      <vt:lpstr>If your studio or gallery isn’t regularly open to visitors, why not? Please select all that apply.</vt:lpstr>
      <vt:lpstr>If your studio or gallery isn’t regularly open to visitors, why not? Please select all that apply.</vt:lpstr>
      <vt:lpstr>Please select the categories for which your studio or gallery produces or sells.</vt:lpstr>
      <vt:lpstr>Please select the categories for which your studio or gallery produces or sells. (cont’d)</vt:lpstr>
      <vt:lpstr>Please select the categories for which your studio or gallery produces or sells. (cont’d)</vt:lpstr>
      <vt:lpstr>Would you be interested in any of the following training opportunities? Please select all that apply.</vt:lpstr>
      <vt:lpstr>Would you be interested in any of the following training opportunities? Please select all that apply.</vt:lpstr>
      <vt:lpstr>Would you be interested in any of the following training opportunities? Please select all that apply.</vt:lpstr>
      <vt:lpstr>Would you be interested in any of the following training opportunities? Please select all that apply.</vt:lpstr>
      <vt:lpstr>Distribution of Survey Responses</vt:lpstr>
      <vt:lpstr>Distribution of Survey Responses</vt:lpstr>
      <vt:lpstr>Distribution of Survey Responses</vt:lpstr>
      <vt:lpstr>Blue Ridge Craft Trails Market Research October 2017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Cavanaugh</dc:creator>
  <cp:lastModifiedBy>Dale Neal</cp:lastModifiedBy>
  <cp:revision>302</cp:revision>
  <cp:lastPrinted>2017-10-29T19:37:21Z</cp:lastPrinted>
  <dcterms:created xsi:type="dcterms:W3CDTF">2015-05-17T23:02:35Z</dcterms:created>
  <dcterms:modified xsi:type="dcterms:W3CDTF">2017-11-28T17:04:12Z</dcterms:modified>
</cp:coreProperties>
</file>